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erriweather" panose="020B0604020202020204" charset="0"/>
      <p:regular r:id="rId28"/>
      <p:bold r:id="rId29"/>
      <p:italic r:id="rId30"/>
      <p:boldItalic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F4E196-4A72-433A-84F7-C60DAC221D28}">
  <a:tblStyle styleId="{B2F4E196-4A72-433A-84F7-C60DAC221D2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0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topic of this presentation is to present an argument that a hypothetical insurance company is trying to make to their reinsurance carriers</a:t>
            </a:r>
          </a:p>
          <a:p>
            <a:pPr marL="0" lvl="0" indent="0" algn="l" rtl="0">
              <a:spcBef>
                <a:spcPts val="0"/>
              </a:spcBef>
              <a:spcAft>
                <a:spcPts val="0"/>
              </a:spcAft>
              <a:buNone/>
            </a:pPr>
            <a:r>
              <a:rPr lang="en-US" dirty="0"/>
              <a:t>That the proprietary fire score that they have developed mitigates materially the potential that their book of business will incur a severity loss.</a:t>
            </a:r>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5877e5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5877e54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70057f4a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70057f4a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58678c45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58678c45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70057f4a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70057f4a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70057f4a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70057f4a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70057f4a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870057f4a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58678c45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58678c45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70057f4a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70057f4a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58678c4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58678c4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70057f4a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70057f4a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NFIR Inciden Response Type</a:t>
            </a:r>
            <a:endParaRPr/>
          </a:p>
          <a:p>
            <a:pPr marL="0" lvl="0" indent="0" algn="l" rtl="0">
              <a:spcBef>
                <a:spcPts val="0"/>
              </a:spcBef>
              <a:spcAft>
                <a:spcPts val="0"/>
              </a:spcAft>
              <a:buNone/>
            </a:pPr>
            <a:r>
              <a:rPr lang="en"/>
              <a:t>	Structural Fire: 111 to 118</a:t>
            </a:r>
            <a:endParaRPr/>
          </a:p>
          <a:p>
            <a:pPr marL="0" lvl="0" indent="0" algn="l" rtl="0">
              <a:spcBef>
                <a:spcPts val="0"/>
              </a:spcBef>
              <a:spcAft>
                <a:spcPts val="0"/>
              </a:spcAft>
              <a:buNone/>
            </a:pPr>
            <a:endParaRPr/>
          </a:p>
          <a:p>
            <a:pPr marL="0" lvl="0" indent="0" algn="l" rtl="0">
              <a:spcBef>
                <a:spcPts val="0"/>
              </a:spcBef>
              <a:spcAft>
                <a:spcPts val="0"/>
              </a:spcAft>
              <a:buNone/>
            </a:pPr>
            <a:r>
              <a:rPr lang="en"/>
              <a:t>Property Type</a:t>
            </a:r>
            <a:endParaRPr/>
          </a:p>
          <a:p>
            <a:pPr marL="0" lvl="0" indent="0" algn="l" rtl="0">
              <a:spcBef>
                <a:spcPts val="0"/>
              </a:spcBef>
              <a:spcAft>
                <a:spcPts val="0"/>
              </a:spcAft>
              <a:buNone/>
            </a:pPr>
            <a:r>
              <a:rPr lang="en"/>
              <a:t>	Residential: 419, 429, 439, 449, 459, 460, 464, 400</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858678c4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858678c4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70057f4a0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70057f4a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58678c45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58678c45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70057f4a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70057f4a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736bbd85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736bbd85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58678c45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58678c45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70057f4a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70057f4a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70057f4a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70057f4a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84d255ff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84d255ff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70057f4a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70057f4a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70057f4a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70057f4a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70057f4a0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70057f4a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58678c45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58678c45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58678c45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858678c45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sz="1200" b="1" dirty="0"/>
              <a:t>There is a positive correlation between response times and the severity of a fire loss</a:t>
            </a:r>
            <a:endParaRPr sz="1200" b="1" dirty="0"/>
          </a:p>
          <a:p>
            <a:pPr marL="914400" lvl="1" indent="-304800" algn="l" rtl="0">
              <a:spcBef>
                <a:spcPts val="0"/>
              </a:spcBef>
              <a:spcAft>
                <a:spcPts val="0"/>
              </a:spcAft>
              <a:buSzPts val="1200"/>
              <a:buAutoNum type="alphaLcPeriod"/>
            </a:pPr>
            <a:r>
              <a:rPr lang="en" sz="1200" dirty="0"/>
              <a:t>Utilizing Swyfft’s historical fire losses, inspect the relationship between Fire Response Times &amp; Loss Severity.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4.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25.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3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hyperlink" Target="https://analytics.swyfft.com/projects/NFIRSPROCESSING/datasets/fireaddresses_copy/explore/"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GSU Data Visualization Final Project</a:t>
            </a:r>
            <a:endParaRPr dirty="0"/>
          </a:p>
        </p:txBody>
      </p:sp>
      <p:sp>
        <p:nvSpPr>
          <p:cNvPr id="65" name="Google Shape;65;p13"/>
          <p:cNvSpPr txBox="1">
            <a:spLocks noGrp="1"/>
          </p:cNvSpPr>
          <p:nvPr>
            <p:ph type="subTitle" idx="1"/>
          </p:nvPr>
        </p:nvSpPr>
        <p:spPr>
          <a:xfrm>
            <a:off x="311699" y="1878560"/>
            <a:ext cx="6141139"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P&amp;C Insurance Company “ABC” </a:t>
            </a:r>
          </a:p>
          <a:p>
            <a:pPr marL="0" lvl="0" indent="0" algn="l" rtl="0">
              <a:spcBef>
                <a:spcPts val="0"/>
              </a:spcBef>
              <a:spcAft>
                <a:spcPts val="0"/>
              </a:spcAft>
              <a:buNone/>
            </a:pPr>
            <a:r>
              <a:rPr lang="en-US" dirty="0"/>
              <a:t>Fire Score Impact &amp; Profitability</a:t>
            </a:r>
          </a:p>
        </p:txBody>
      </p:sp>
      <p:sp>
        <p:nvSpPr>
          <p:cNvPr id="4" name="Google Shape;65;p13">
            <a:extLst>
              <a:ext uri="{FF2B5EF4-FFF2-40B4-BE49-F238E27FC236}">
                <a16:creationId xmlns:a16="http://schemas.microsoft.com/office/drawing/2014/main" id="{D7D8754C-B094-48BA-A5CB-3AE27E050058}"/>
              </a:ext>
            </a:extLst>
          </p:cNvPr>
          <p:cNvSpPr txBox="1">
            <a:spLocks/>
          </p:cNvSpPr>
          <p:nvPr/>
        </p:nvSpPr>
        <p:spPr>
          <a:xfrm>
            <a:off x="2865330" y="3636735"/>
            <a:ext cx="4799276" cy="73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2"/>
              </a:buClr>
              <a:buSzPts val="1600"/>
              <a:buFont typeface="Roboto"/>
              <a:buNone/>
              <a:defRPr sz="1600" b="0" i="0" u="none" strike="noStrike" cap="none">
                <a:solidFill>
                  <a:schemeClr val="lt2"/>
                </a:solidFill>
                <a:latin typeface="Roboto"/>
                <a:ea typeface="Roboto"/>
                <a:cs typeface="Roboto"/>
                <a:sym typeface="Roboto"/>
              </a:defRPr>
            </a:lvl1pPr>
            <a:lvl2pPr marL="914400" marR="0" lvl="1" indent="-298450" algn="l" rtl="0">
              <a:lnSpc>
                <a:spcPct val="100000"/>
              </a:lnSpc>
              <a:spcBef>
                <a:spcPts val="0"/>
              </a:spcBef>
              <a:spcAft>
                <a:spcPts val="0"/>
              </a:spcAft>
              <a:buClr>
                <a:schemeClr val="lt2"/>
              </a:buClr>
              <a:buSzPts val="1600"/>
              <a:buFont typeface="Roboto"/>
              <a:buNone/>
              <a:defRPr sz="1600" b="0" i="0" u="none" strike="noStrike" cap="none">
                <a:solidFill>
                  <a:schemeClr val="lt2"/>
                </a:solidFill>
                <a:latin typeface="Roboto"/>
                <a:ea typeface="Roboto"/>
                <a:cs typeface="Roboto"/>
                <a:sym typeface="Roboto"/>
              </a:defRPr>
            </a:lvl2pPr>
            <a:lvl3pPr marL="1371600" marR="0" lvl="2" indent="-298450" algn="l" rtl="0">
              <a:lnSpc>
                <a:spcPct val="100000"/>
              </a:lnSpc>
              <a:spcBef>
                <a:spcPts val="0"/>
              </a:spcBef>
              <a:spcAft>
                <a:spcPts val="0"/>
              </a:spcAft>
              <a:buClr>
                <a:schemeClr val="lt2"/>
              </a:buClr>
              <a:buSzPts val="1600"/>
              <a:buFont typeface="Roboto"/>
              <a:buNone/>
              <a:defRPr sz="1600" b="0" i="0" u="none" strike="noStrike" cap="none">
                <a:solidFill>
                  <a:schemeClr val="lt2"/>
                </a:solidFill>
                <a:latin typeface="Roboto"/>
                <a:ea typeface="Roboto"/>
                <a:cs typeface="Roboto"/>
                <a:sym typeface="Roboto"/>
              </a:defRPr>
            </a:lvl3pPr>
            <a:lvl4pPr marL="1828800" marR="0" lvl="3" indent="-298450" algn="l" rtl="0">
              <a:lnSpc>
                <a:spcPct val="100000"/>
              </a:lnSpc>
              <a:spcBef>
                <a:spcPts val="0"/>
              </a:spcBef>
              <a:spcAft>
                <a:spcPts val="0"/>
              </a:spcAft>
              <a:buClr>
                <a:schemeClr val="lt2"/>
              </a:buClr>
              <a:buSzPts val="1600"/>
              <a:buFont typeface="Roboto"/>
              <a:buNone/>
              <a:defRPr sz="1600" b="0" i="0" u="none" strike="noStrike" cap="none">
                <a:solidFill>
                  <a:schemeClr val="lt2"/>
                </a:solidFill>
                <a:latin typeface="Roboto"/>
                <a:ea typeface="Roboto"/>
                <a:cs typeface="Roboto"/>
                <a:sym typeface="Roboto"/>
              </a:defRPr>
            </a:lvl4pPr>
            <a:lvl5pPr marL="2286000" marR="0" lvl="4" indent="-298450" algn="l" rtl="0">
              <a:lnSpc>
                <a:spcPct val="100000"/>
              </a:lnSpc>
              <a:spcBef>
                <a:spcPts val="0"/>
              </a:spcBef>
              <a:spcAft>
                <a:spcPts val="0"/>
              </a:spcAft>
              <a:buClr>
                <a:schemeClr val="lt2"/>
              </a:buClr>
              <a:buSzPts val="1600"/>
              <a:buFont typeface="Roboto"/>
              <a:buNone/>
              <a:defRPr sz="1600" b="0" i="0" u="none" strike="noStrike" cap="none">
                <a:solidFill>
                  <a:schemeClr val="lt2"/>
                </a:solidFill>
                <a:latin typeface="Roboto"/>
                <a:ea typeface="Roboto"/>
                <a:cs typeface="Roboto"/>
                <a:sym typeface="Roboto"/>
              </a:defRPr>
            </a:lvl5pPr>
            <a:lvl6pPr marL="2743200" marR="0" lvl="5" indent="-298450" algn="l" rtl="0">
              <a:lnSpc>
                <a:spcPct val="100000"/>
              </a:lnSpc>
              <a:spcBef>
                <a:spcPts val="0"/>
              </a:spcBef>
              <a:spcAft>
                <a:spcPts val="0"/>
              </a:spcAft>
              <a:buClr>
                <a:schemeClr val="lt2"/>
              </a:buClr>
              <a:buSzPts val="1600"/>
              <a:buFont typeface="Roboto"/>
              <a:buNone/>
              <a:defRPr sz="1600" b="0" i="0" u="none" strike="noStrike" cap="none">
                <a:solidFill>
                  <a:schemeClr val="lt2"/>
                </a:solidFill>
                <a:latin typeface="Roboto"/>
                <a:ea typeface="Roboto"/>
                <a:cs typeface="Roboto"/>
                <a:sym typeface="Roboto"/>
              </a:defRPr>
            </a:lvl6pPr>
            <a:lvl7pPr marL="3200400" marR="0" lvl="6" indent="-298450" algn="l" rtl="0">
              <a:lnSpc>
                <a:spcPct val="100000"/>
              </a:lnSpc>
              <a:spcBef>
                <a:spcPts val="0"/>
              </a:spcBef>
              <a:spcAft>
                <a:spcPts val="0"/>
              </a:spcAft>
              <a:buClr>
                <a:schemeClr val="lt2"/>
              </a:buClr>
              <a:buSzPts val="1600"/>
              <a:buFont typeface="Roboto"/>
              <a:buNone/>
              <a:defRPr sz="1600" b="0" i="0" u="none" strike="noStrike" cap="none">
                <a:solidFill>
                  <a:schemeClr val="lt2"/>
                </a:solidFill>
                <a:latin typeface="Roboto"/>
                <a:ea typeface="Roboto"/>
                <a:cs typeface="Roboto"/>
                <a:sym typeface="Roboto"/>
              </a:defRPr>
            </a:lvl7pPr>
            <a:lvl8pPr marL="3657600" marR="0" lvl="7" indent="-298450" algn="l" rtl="0">
              <a:lnSpc>
                <a:spcPct val="100000"/>
              </a:lnSpc>
              <a:spcBef>
                <a:spcPts val="0"/>
              </a:spcBef>
              <a:spcAft>
                <a:spcPts val="0"/>
              </a:spcAft>
              <a:buClr>
                <a:schemeClr val="lt2"/>
              </a:buClr>
              <a:buSzPts val="1600"/>
              <a:buFont typeface="Roboto"/>
              <a:buNone/>
              <a:defRPr sz="1600" b="0" i="0" u="none" strike="noStrike" cap="none">
                <a:solidFill>
                  <a:schemeClr val="lt2"/>
                </a:solidFill>
                <a:latin typeface="Roboto"/>
                <a:ea typeface="Roboto"/>
                <a:cs typeface="Roboto"/>
                <a:sym typeface="Roboto"/>
              </a:defRPr>
            </a:lvl8pPr>
            <a:lvl9pPr marL="4114800" marR="0" lvl="8" indent="-298450" algn="l" rtl="0">
              <a:lnSpc>
                <a:spcPct val="100000"/>
              </a:lnSpc>
              <a:spcBef>
                <a:spcPts val="0"/>
              </a:spcBef>
              <a:spcAft>
                <a:spcPts val="0"/>
              </a:spcAft>
              <a:buClr>
                <a:schemeClr val="lt2"/>
              </a:buClr>
              <a:buSzPts val="1600"/>
              <a:buFont typeface="Roboto"/>
              <a:buNone/>
              <a:defRPr sz="1600" b="0" i="0" u="none" strike="noStrike" cap="none">
                <a:solidFill>
                  <a:schemeClr val="lt2"/>
                </a:solidFill>
                <a:latin typeface="Roboto"/>
                <a:ea typeface="Roboto"/>
                <a:cs typeface="Roboto"/>
                <a:sym typeface="Roboto"/>
              </a:defRPr>
            </a:lvl9pPr>
          </a:lstStyle>
          <a:p>
            <a:pPr marL="0" indent="0" algn="r"/>
            <a:r>
              <a:rPr lang="en-US" dirty="0">
                <a:solidFill>
                  <a:schemeClr val="bg1">
                    <a:lumMod val="85000"/>
                  </a:schemeClr>
                </a:solidFill>
              </a:rPr>
              <a:t>Chris Cirelli</a:t>
            </a:r>
          </a:p>
          <a:p>
            <a:pPr marL="0" indent="0" algn="r"/>
            <a:r>
              <a:rPr lang="en-US" dirty="0">
                <a:solidFill>
                  <a:schemeClr val="bg1">
                    <a:lumMod val="85000"/>
                  </a:schemeClr>
                </a:solidFill>
              </a:rPr>
              <a:t>10/06/2020</a:t>
            </a:r>
          </a:p>
        </p:txBody>
      </p:sp>
      <p:pic>
        <p:nvPicPr>
          <p:cNvPr id="2" name="Audio 1">
            <a:hlinkClick r:id="" action="ppaction://media"/>
            <a:extLst>
              <a:ext uri="{FF2B5EF4-FFF2-40B4-BE49-F238E27FC236}">
                <a16:creationId xmlns:a16="http://schemas.microsoft.com/office/drawing/2014/main" id="{558DBE87-0080-420F-A6AB-78AAC6EAEB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9846">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0" y="0"/>
            <a:ext cx="3776100" cy="13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Incurred Loss</a:t>
            </a:r>
            <a:endParaRPr sz="2700"/>
          </a:p>
          <a:p>
            <a:pPr marL="0" lvl="0" indent="0" algn="l" rtl="0">
              <a:spcBef>
                <a:spcPts val="0"/>
              </a:spcBef>
              <a:spcAft>
                <a:spcPts val="0"/>
              </a:spcAft>
              <a:buNone/>
            </a:pPr>
            <a:r>
              <a:rPr lang="en" sz="1400">
                <a:solidFill>
                  <a:srgbClr val="E6B8AF"/>
                </a:solidFill>
              </a:rPr>
              <a:t>By Fire Response Times</a:t>
            </a:r>
            <a:endParaRPr sz="1400">
              <a:solidFill>
                <a:srgbClr val="E6B8AF"/>
              </a:solidFill>
            </a:endParaRPr>
          </a:p>
        </p:txBody>
      </p:sp>
      <p:sp>
        <p:nvSpPr>
          <p:cNvPr id="130" name="Google Shape;130;p22"/>
          <p:cNvSpPr txBox="1">
            <a:spLocks noGrp="1"/>
          </p:cNvSpPr>
          <p:nvPr>
            <p:ph type="body" idx="1"/>
          </p:nvPr>
        </p:nvSpPr>
        <p:spPr>
          <a:xfrm>
            <a:off x="311700" y="1033100"/>
            <a:ext cx="3127500" cy="365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rgbClr val="EFEFEF"/>
                </a:solidFill>
              </a:rPr>
              <a:t>Purpose</a:t>
            </a:r>
            <a:endParaRPr sz="1000" b="1">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To determine if there is a linear relationship between incurred fire losses &amp; fire response times. </a:t>
            </a: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l" rtl="0">
              <a:lnSpc>
                <a:spcPct val="115000"/>
              </a:lnSpc>
              <a:spcBef>
                <a:spcPts val="0"/>
              </a:spcBef>
              <a:spcAft>
                <a:spcPts val="0"/>
              </a:spcAft>
              <a:buNone/>
            </a:pPr>
            <a:r>
              <a:rPr lang="en" sz="1000" b="1">
                <a:solidFill>
                  <a:srgbClr val="EFEFEF"/>
                </a:solidFill>
              </a:rPr>
              <a:t>Visualisations</a:t>
            </a:r>
            <a:endParaRPr sz="1000" b="1">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The first graph shows the distribution of fire losses by response time.  Each bubble represents a fire loss.  The horizontal line is a regression line fit to the data. </a:t>
            </a:r>
            <a:endParaRPr sz="1000">
              <a:solidFill>
                <a:srgbClr val="EFEFEF"/>
              </a:solidFill>
            </a:endParaRPr>
          </a:p>
          <a:p>
            <a:pPr marL="457200" lvl="0" indent="0" algn="l" rtl="0">
              <a:lnSpc>
                <a:spcPct val="115000"/>
              </a:lnSpc>
              <a:spcBef>
                <a:spcPts val="0"/>
              </a:spcBef>
              <a:spcAft>
                <a:spcPts val="0"/>
              </a:spcAft>
              <a:buNone/>
            </a:pPr>
            <a:endParaRPr sz="100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The second graph is the exact same representation as the first, but for losses &lt; $200k, or 80% of all fire claims. </a:t>
            </a: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l" rtl="0">
              <a:lnSpc>
                <a:spcPct val="115000"/>
              </a:lnSpc>
              <a:spcBef>
                <a:spcPts val="0"/>
              </a:spcBef>
              <a:spcAft>
                <a:spcPts val="0"/>
              </a:spcAft>
              <a:buNone/>
            </a:pPr>
            <a:r>
              <a:rPr lang="en" sz="1000" b="1">
                <a:solidFill>
                  <a:srgbClr val="EFEFEF"/>
                </a:solidFill>
              </a:rPr>
              <a:t>Observations</a:t>
            </a:r>
            <a:endParaRPr sz="1000" b="1">
              <a:solidFill>
                <a:srgbClr val="EFEFEF"/>
              </a:solidFill>
            </a:endParaRPr>
          </a:p>
          <a:p>
            <a:pPr marL="457200" lvl="0" indent="-292100" algn="l" rtl="0">
              <a:lnSpc>
                <a:spcPct val="115000"/>
              </a:lnSpc>
              <a:spcBef>
                <a:spcPts val="0"/>
              </a:spcBef>
              <a:spcAft>
                <a:spcPts val="0"/>
              </a:spcAft>
              <a:buClr>
                <a:srgbClr val="EFEFEF"/>
              </a:buClr>
              <a:buSzPts val="1000"/>
              <a:buChar char="-"/>
            </a:pPr>
            <a:r>
              <a:rPr lang="en" sz="1000">
                <a:solidFill>
                  <a:srgbClr val="EFEFEF"/>
                </a:solidFill>
              </a:rPr>
              <a:t>Neither all incurred losses nor those less than 200k exhibit a strong positive correlation with response times. </a:t>
            </a:r>
            <a:endParaRPr sz="1000">
              <a:solidFill>
                <a:srgbClr val="EFEFEF"/>
              </a:solidFill>
            </a:endParaRPr>
          </a:p>
          <a:p>
            <a:pPr marL="457200" lvl="0" indent="0" algn="l" rtl="0">
              <a:lnSpc>
                <a:spcPct val="115000"/>
              </a:lnSpc>
              <a:spcBef>
                <a:spcPts val="0"/>
              </a:spcBef>
              <a:spcAft>
                <a:spcPts val="0"/>
              </a:spcAft>
              <a:buNone/>
            </a:pPr>
            <a:endParaRPr sz="1000">
              <a:solidFill>
                <a:srgbClr val="EFEFEF"/>
              </a:solidFill>
            </a:endParaRPr>
          </a:p>
          <a:p>
            <a:pPr marL="457200" lvl="0" indent="-292100" algn="l" rtl="0">
              <a:lnSpc>
                <a:spcPct val="115000"/>
              </a:lnSpc>
              <a:spcBef>
                <a:spcPts val="0"/>
              </a:spcBef>
              <a:spcAft>
                <a:spcPts val="0"/>
              </a:spcAft>
              <a:buClr>
                <a:srgbClr val="EFEFEF"/>
              </a:buClr>
              <a:buSzPts val="1000"/>
              <a:buChar char="-"/>
            </a:pPr>
            <a:r>
              <a:rPr lang="en" sz="1000">
                <a:solidFill>
                  <a:srgbClr val="EFEFEF"/>
                </a:solidFill>
              </a:rPr>
              <a:t>Incurred values of &lt; 200k actually exhibit a negative correlation with response times. </a:t>
            </a:r>
            <a:endParaRPr sz="1000">
              <a:solidFill>
                <a:srgbClr val="EFEFEF"/>
              </a:solidFill>
            </a:endParaRPr>
          </a:p>
        </p:txBody>
      </p:sp>
      <p:pic>
        <p:nvPicPr>
          <p:cNvPr id="131" name="Google Shape;131;p22"/>
          <p:cNvPicPr preferRelativeResize="0"/>
          <p:nvPr/>
        </p:nvPicPr>
        <p:blipFill>
          <a:blip r:embed="rId5">
            <a:alphaModFix/>
          </a:blip>
          <a:stretch>
            <a:fillRect/>
          </a:stretch>
        </p:blipFill>
        <p:spPr>
          <a:xfrm>
            <a:off x="4306956" y="66125"/>
            <a:ext cx="4073094" cy="2441475"/>
          </a:xfrm>
          <a:prstGeom prst="rect">
            <a:avLst/>
          </a:prstGeom>
          <a:noFill/>
          <a:ln w="9525" cap="flat" cmpd="sng">
            <a:solidFill>
              <a:srgbClr val="CCCCCC"/>
            </a:solidFill>
            <a:prstDash val="solid"/>
            <a:round/>
            <a:headEnd type="none" w="sm" len="sm"/>
            <a:tailEnd type="none" w="sm" len="sm"/>
          </a:ln>
        </p:spPr>
      </p:pic>
      <p:pic>
        <p:nvPicPr>
          <p:cNvPr id="132" name="Google Shape;132;p22"/>
          <p:cNvPicPr preferRelativeResize="0"/>
          <p:nvPr/>
        </p:nvPicPr>
        <p:blipFill rotWithShape="1">
          <a:blip r:embed="rId6">
            <a:alphaModFix/>
          </a:blip>
          <a:srcRect l="19844" t="14266" r="8747" b="9076"/>
          <a:stretch/>
        </p:blipFill>
        <p:spPr>
          <a:xfrm>
            <a:off x="4336750" y="2631875"/>
            <a:ext cx="4043294" cy="2441475"/>
          </a:xfrm>
          <a:prstGeom prst="rect">
            <a:avLst/>
          </a:prstGeom>
          <a:noFill/>
          <a:ln w="9525" cap="flat" cmpd="sng">
            <a:solidFill>
              <a:srgbClr val="CCCCCC"/>
            </a:solidFill>
            <a:prstDash val="solid"/>
            <a:round/>
            <a:headEnd type="none" w="sm" len="sm"/>
            <a:tailEnd type="none" w="sm" len="sm"/>
          </a:ln>
        </p:spPr>
      </p:pic>
      <p:sp>
        <p:nvSpPr>
          <p:cNvPr id="133" name="Google Shape;133;p22"/>
          <p:cNvSpPr txBox="1"/>
          <p:nvPr/>
        </p:nvSpPr>
        <p:spPr>
          <a:xfrm>
            <a:off x="6624450" y="66125"/>
            <a:ext cx="17556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All Incurred Values</a:t>
            </a:r>
            <a:endParaRPr>
              <a:latin typeface="Roboto"/>
              <a:ea typeface="Roboto"/>
              <a:cs typeface="Roboto"/>
              <a:sym typeface="Roboto"/>
            </a:endParaRPr>
          </a:p>
        </p:txBody>
      </p:sp>
      <p:sp>
        <p:nvSpPr>
          <p:cNvPr id="134" name="Google Shape;134;p22"/>
          <p:cNvSpPr txBox="1"/>
          <p:nvPr/>
        </p:nvSpPr>
        <p:spPr>
          <a:xfrm>
            <a:off x="6184650" y="2631875"/>
            <a:ext cx="21954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Incurred Values &lt; 200k</a:t>
            </a:r>
            <a:endParaRPr>
              <a:latin typeface="Roboto"/>
              <a:ea typeface="Roboto"/>
              <a:cs typeface="Roboto"/>
              <a:sym typeface="Roboto"/>
            </a:endParaRPr>
          </a:p>
        </p:txBody>
      </p:sp>
      <p:pic>
        <p:nvPicPr>
          <p:cNvPr id="4" name="Audio 3">
            <a:hlinkClick r:id="" action="ppaction://media"/>
            <a:extLst>
              <a:ext uri="{FF2B5EF4-FFF2-40B4-BE49-F238E27FC236}">
                <a16:creationId xmlns:a16="http://schemas.microsoft.com/office/drawing/2014/main" id="{CA32FF76-F11A-4118-8880-4D263AD93CB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67219">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0" y="0"/>
            <a:ext cx="3127500" cy="18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Incurred Loss</a:t>
            </a:r>
            <a:endParaRPr/>
          </a:p>
          <a:p>
            <a:pPr marL="0" lvl="0" indent="0" algn="l" rtl="0">
              <a:spcBef>
                <a:spcPts val="0"/>
              </a:spcBef>
              <a:spcAft>
                <a:spcPts val="0"/>
              </a:spcAft>
              <a:buNone/>
            </a:pPr>
            <a:r>
              <a:rPr lang="en" sz="1400">
                <a:solidFill>
                  <a:srgbClr val="E6B8AF"/>
                </a:solidFill>
              </a:rPr>
              <a:t>Distribution by Response Times</a:t>
            </a:r>
            <a:endParaRPr sz="1400">
              <a:solidFill>
                <a:srgbClr val="E6B8AF"/>
              </a:solidFill>
            </a:endParaRPr>
          </a:p>
        </p:txBody>
      </p:sp>
      <p:sp>
        <p:nvSpPr>
          <p:cNvPr id="140" name="Google Shape;140;p23"/>
          <p:cNvSpPr txBox="1">
            <a:spLocks noGrp="1"/>
          </p:cNvSpPr>
          <p:nvPr>
            <p:ph type="body" idx="1"/>
          </p:nvPr>
        </p:nvSpPr>
        <p:spPr>
          <a:xfrm>
            <a:off x="311700" y="1122900"/>
            <a:ext cx="3127500" cy="3565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rgbClr val="EFEFEF"/>
                </a:solidFill>
              </a:rPr>
              <a:t>Purpose</a:t>
            </a:r>
            <a:endParaRPr sz="1000" b="1">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To understand the distribution of incurred losses by fire score. </a:t>
            </a: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l" rtl="0">
              <a:lnSpc>
                <a:spcPct val="115000"/>
              </a:lnSpc>
              <a:spcBef>
                <a:spcPts val="0"/>
              </a:spcBef>
              <a:spcAft>
                <a:spcPts val="0"/>
              </a:spcAft>
              <a:buNone/>
            </a:pPr>
            <a:r>
              <a:rPr lang="en" sz="1000" b="1">
                <a:solidFill>
                  <a:srgbClr val="EFEFEF"/>
                </a:solidFill>
              </a:rPr>
              <a:t>Visualizations</a:t>
            </a:r>
            <a:endParaRPr sz="1000" b="1">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The first chart shows the average losses incurred per response time bin. </a:t>
            </a:r>
            <a:endParaRPr sz="100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The second shows the distribution of losses by response time. </a:t>
            </a: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l" rtl="0">
              <a:lnSpc>
                <a:spcPct val="115000"/>
              </a:lnSpc>
              <a:spcBef>
                <a:spcPts val="0"/>
              </a:spcBef>
              <a:spcAft>
                <a:spcPts val="0"/>
              </a:spcAft>
              <a:buNone/>
            </a:pPr>
            <a:r>
              <a:rPr lang="en" sz="1000" b="1">
                <a:solidFill>
                  <a:srgbClr val="EFEFEF"/>
                </a:solidFill>
              </a:rPr>
              <a:t>Observations</a:t>
            </a:r>
            <a:endParaRPr sz="1000" b="1">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An argument could be made that there is a positive correlation between average incurred losses and response times.  </a:t>
            </a:r>
            <a:endParaRPr sz="1000">
              <a:solidFill>
                <a:srgbClr val="EFEFEF"/>
              </a:solidFill>
            </a:endParaRPr>
          </a:p>
          <a:p>
            <a:pPr marL="457200" lvl="0" indent="0" algn="l" rtl="0">
              <a:lnSpc>
                <a:spcPct val="115000"/>
              </a:lnSpc>
              <a:spcBef>
                <a:spcPts val="0"/>
              </a:spcBef>
              <a:spcAft>
                <a:spcPts val="0"/>
              </a:spcAft>
              <a:buNone/>
            </a:pPr>
            <a:endParaRPr sz="100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That being said, and if the present concern losses that can exceed $3.5m, the bottom chart suggest that there is an inverse relationship in which the largest historical losses have occured in lowest response times. </a:t>
            </a:r>
            <a:endParaRPr sz="1000">
              <a:solidFill>
                <a:srgbClr val="EFEFEF"/>
              </a:solidFill>
            </a:endParaRPr>
          </a:p>
          <a:p>
            <a:pPr marL="342900" lvl="0" indent="-228600" algn="l" rtl="0">
              <a:lnSpc>
                <a:spcPct val="115000"/>
              </a:lnSpc>
              <a:spcBef>
                <a:spcPts val="0"/>
              </a:spcBef>
              <a:spcAft>
                <a:spcPts val="0"/>
              </a:spcAft>
              <a:buNone/>
            </a:pPr>
            <a:r>
              <a:rPr lang="en" sz="1000">
                <a:solidFill>
                  <a:srgbClr val="EFEFEF"/>
                </a:solidFill>
              </a:rPr>
              <a:t> </a:t>
            </a:r>
            <a:endParaRPr sz="1000">
              <a:solidFill>
                <a:srgbClr val="EFEFEF"/>
              </a:solidFill>
            </a:endParaRPr>
          </a:p>
        </p:txBody>
      </p:sp>
      <p:pic>
        <p:nvPicPr>
          <p:cNvPr id="141" name="Google Shape;141;p23"/>
          <p:cNvPicPr preferRelativeResize="0"/>
          <p:nvPr/>
        </p:nvPicPr>
        <p:blipFill rotWithShape="1">
          <a:blip r:embed="rId5">
            <a:alphaModFix/>
          </a:blip>
          <a:srcRect l="19917" t="14397" r="1136" b="9545"/>
          <a:stretch/>
        </p:blipFill>
        <p:spPr>
          <a:xfrm>
            <a:off x="3852875" y="46900"/>
            <a:ext cx="4521250" cy="2450174"/>
          </a:xfrm>
          <a:prstGeom prst="rect">
            <a:avLst/>
          </a:prstGeom>
          <a:noFill/>
          <a:ln>
            <a:noFill/>
          </a:ln>
        </p:spPr>
      </p:pic>
      <p:pic>
        <p:nvPicPr>
          <p:cNvPr id="142" name="Google Shape;142;p23"/>
          <p:cNvPicPr preferRelativeResize="0"/>
          <p:nvPr/>
        </p:nvPicPr>
        <p:blipFill rotWithShape="1">
          <a:blip r:embed="rId6">
            <a:alphaModFix/>
          </a:blip>
          <a:srcRect l="19471" t="14090" r="860" b="9579"/>
          <a:stretch/>
        </p:blipFill>
        <p:spPr>
          <a:xfrm>
            <a:off x="3852875" y="2535900"/>
            <a:ext cx="4521250" cy="2436607"/>
          </a:xfrm>
          <a:prstGeom prst="rect">
            <a:avLst/>
          </a:prstGeom>
          <a:noFill/>
          <a:ln>
            <a:noFill/>
          </a:ln>
        </p:spPr>
      </p:pic>
      <p:cxnSp>
        <p:nvCxnSpPr>
          <p:cNvPr id="143" name="Google Shape;143;p23"/>
          <p:cNvCxnSpPr/>
          <p:nvPr/>
        </p:nvCxnSpPr>
        <p:spPr>
          <a:xfrm>
            <a:off x="4382450" y="4376200"/>
            <a:ext cx="132300" cy="271500"/>
          </a:xfrm>
          <a:prstGeom prst="straightConnector1">
            <a:avLst/>
          </a:prstGeom>
          <a:noFill/>
          <a:ln w="9525" cap="flat" cmpd="sng">
            <a:solidFill>
              <a:srgbClr val="FF0000"/>
            </a:solidFill>
            <a:prstDash val="solid"/>
            <a:round/>
            <a:headEnd type="none" w="med" len="med"/>
            <a:tailEnd type="triangle" w="med" len="med"/>
          </a:ln>
        </p:spPr>
      </p:cxnSp>
      <p:cxnSp>
        <p:nvCxnSpPr>
          <p:cNvPr id="144" name="Google Shape;144;p23"/>
          <p:cNvCxnSpPr/>
          <p:nvPr/>
        </p:nvCxnSpPr>
        <p:spPr>
          <a:xfrm>
            <a:off x="5210050" y="4376200"/>
            <a:ext cx="132300" cy="271500"/>
          </a:xfrm>
          <a:prstGeom prst="straightConnector1">
            <a:avLst/>
          </a:prstGeom>
          <a:noFill/>
          <a:ln w="9525" cap="flat" cmpd="sng">
            <a:solidFill>
              <a:srgbClr val="FF0000"/>
            </a:solidFill>
            <a:prstDash val="solid"/>
            <a:round/>
            <a:headEnd type="none" w="med" len="med"/>
            <a:tailEnd type="triangle" w="med" len="med"/>
          </a:ln>
        </p:spPr>
      </p:cxnSp>
      <p:cxnSp>
        <p:nvCxnSpPr>
          <p:cNvPr id="145" name="Google Shape;145;p23"/>
          <p:cNvCxnSpPr/>
          <p:nvPr/>
        </p:nvCxnSpPr>
        <p:spPr>
          <a:xfrm>
            <a:off x="5753000" y="4376200"/>
            <a:ext cx="132300" cy="271500"/>
          </a:xfrm>
          <a:prstGeom prst="straightConnector1">
            <a:avLst/>
          </a:prstGeom>
          <a:noFill/>
          <a:ln w="9525" cap="flat" cmpd="sng">
            <a:solidFill>
              <a:srgbClr val="FF0000"/>
            </a:solidFill>
            <a:prstDash val="solid"/>
            <a:round/>
            <a:headEnd type="none" w="med" len="med"/>
            <a:tailEnd type="triangle" w="med" len="med"/>
          </a:ln>
        </p:spPr>
      </p:cxnSp>
      <p:sp>
        <p:nvSpPr>
          <p:cNvPr id="146" name="Google Shape;146;p23"/>
          <p:cNvSpPr txBox="1"/>
          <p:nvPr/>
        </p:nvSpPr>
        <p:spPr>
          <a:xfrm>
            <a:off x="4918625" y="3734075"/>
            <a:ext cx="16416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0000"/>
                </a:solidFill>
                <a:latin typeface="Roboto"/>
                <a:ea typeface="Roboto"/>
                <a:cs typeface="Roboto"/>
                <a:sym typeface="Roboto"/>
              </a:rPr>
              <a:t>Largest losses have occured in lower response time bins</a:t>
            </a:r>
            <a:endParaRPr sz="900">
              <a:solidFill>
                <a:srgbClr val="FF0000"/>
              </a:solidFill>
              <a:latin typeface="Roboto"/>
              <a:ea typeface="Roboto"/>
              <a:cs typeface="Roboto"/>
              <a:sym typeface="Roboto"/>
            </a:endParaRPr>
          </a:p>
        </p:txBody>
      </p:sp>
      <p:pic>
        <p:nvPicPr>
          <p:cNvPr id="3" name="Audio 2">
            <a:hlinkClick r:id="" action="ppaction://media"/>
            <a:extLst>
              <a:ext uri="{FF2B5EF4-FFF2-40B4-BE49-F238E27FC236}">
                <a16:creationId xmlns:a16="http://schemas.microsoft.com/office/drawing/2014/main" id="{769A3666-D017-4273-A1DF-CDD1F35D6C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83898">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0" y="0"/>
            <a:ext cx="3776100" cy="108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Fire Response Times</a:t>
            </a:r>
            <a:endParaRPr sz="2700"/>
          </a:p>
          <a:p>
            <a:pPr marL="0" lvl="0" indent="0" algn="l" rtl="0">
              <a:spcBef>
                <a:spcPts val="0"/>
              </a:spcBef>
              <a:spcAft>
                <a:spcPts val="0"/>
              </a:spcAft>
              <a:buNone/>
            </a:pPr>
            <a:r>
              <a:rPr lang="en" sz="1400">
                <a:solidFill>
                  <a:srgbClr val="E6B8AF"/>
                </a:solidFill>
              </a:rPr>
              <a:t>Top 10 Losses</a:t>
            </a:r>
            <a:endParaRPr sz="1400">
              <a:solidFill>
                <a:srgbClr val="E6B8AF"/>
              </a:solidFill>
            </a:endParaRPr>
          </a:p>
        </p:txBody>
      </p:sp>
      <p:sp>
        <p:nvSpPr>
          <p:cNvPr id="152" name="Google Shape;152;p24"/>
          <p:cNvSpPr txBox="1">
            <a:spLocks noGrp="1"/>
          </p:cNvSpPr>
          <p:nvPr>
            <p:ph type="body" idx="1"/>
          </p:nvPr>
        </p:nvSpPr>
        <p:spPr>
          <a:xfrm>
            <a:off x="324300" y="1084500"/>
            <a:ext cx="3127500" cy="3642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rgbClr val="EFEFEF"/>
                </a:solidFill>
              </a:rPr>
              <a:t>Purpose</a:t>
            </a:r>
            <a:endParaRPr sz="1000" b="1">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To understand the relationship between the fire response time and largest incurred fire losses. </a:t>
            </a:r>
            <a:endParaRPr sz="1000">
              <a:solidFill>
                <a:srgbClr val="EFEFEF"/>
              </a:solidFill>
            </a:endParaRPr>
          </a:p>
          <a:p>
            <a:pPr marL="0" lvl="0" indent="0" algn="l" rtl="0">
              <a:lnSpc>
                <a:spcPct val="115000"/>
              </a:lnSpc>
              <a:spcBef>
                <a:spcPts val="0"/>
              </a:spcBef>
              <a:spcAft>
                <a:spcPts val="0"/>
              </a:spcAft>
              <a:buNone/>
            </a:pPr>
            <a:endParaRPr sz="1000" b="1">
              <a:solidFill>
                <a:srgbClr val="EFEFEF"/>
              </a:solidFill>
            </a:endParaRPr>
          </a:p>
          <a:p>
            <a:pPr marL="0" lvl="0" indent="0" algn="l" rtl="0">
              <a:lnSpc>
                <a:spcPct val="115000"/>
              </a:lnSpc>
              <a:spcBef>
                <a:spcPts val="0"/>
              </a:spcBef>
              <a:spcAft>
                <a:spcPts val="0"/>
              </a:spcAft>
              <a:buNone/>
            </a:pPr>
            <a:r>
              <a:rPr lang="en" sz="1000" b="1">
                <a:solidFill>
                  <a:srgbClr val="EFEFEF"/>
                </a:solidFill>
              </a:rPr>
              <a:t>Visualizations</a:t>
            </a:r>
            <a:endParaRPr sz="1000" b="1">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*The first table represents incurred fire losses in excess of $1m.  </a:t>
            </a:r>
            <a:endParaRPr sz="1000">
              <a:solidFill>
                <a:srgbClr val="EFEFEF"/>
              </a:solidFill>
            </a:endParaRPr>
          </a:p>
          <a:p>
            <a:pPr marL="457200" lvl="0" indent="0" algn="l" rtl="0">
              <a:lnSpc>
                <a:spcPct val="115000"/>
              </a:lnSpc>
              <a:spcBef>
                <a:spcPts val="0"/>
              </a:spcBef>
              <a:spcAft>
                <a:spcPts val="0"/>
              </a:spcAft>
              <a:buNone/>
            </a:pPr>
            <a:endParaRPr sz="100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The second visualization is the distribution of fire losses by response time.  The horizontal line represents a regression line fit to the data. </a:t>
            </a: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l" rtl="0">
              <a:lnSpc>
                <a:spcPct val="115000"/>
              </a:lnSpc>
              <a:spcBef>
                <a:spcPts val="0"/>
              </a:spcBef>
              <a:spcAft>
                <a:spcPts val="0"/>
              </a:spcAft>
              <a:buNone/>
            </a:pPr>
            <a:r>
              <a:rPr lang="en" sz="1000" b="1">
                <a:solidFill>
                  <a:srgbClr val="EFEFEF"/>
                </a:solidFill>
              </a:rPr>
              <a:t>Observations</a:t>
            </a:r>
            <a:endParaRPr sz="1000" b="1">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There appears to be a negative correlation between fire loss severity and response times. </a:t>
            </a:r>
            <a:endParaRPr sz="1000">
              <a:solidFill>
                <a:srgbClr val="EFEFEF"/>
              </a:solidFill>
            </a:endParaRPr>
          </a:p>
          <a:p>
            <a:pPr marL="0" lvl="0" indent="0" algn="l" rtl="0">
              <a:lnSpc>
                <a:spcPct val="115000"/>
              </a:lnSpc>
              <a:spcBef>
                <a:spcPts val="0"/>
              </a:spcBef>
              <a:spcAft>
                <a:spcPts val="0"/>
              </a:spcAft>
              <a:buNone/>
            </a:pPr>
            <a:endParaRPr sz="1000" b="1">
              <a:solidFill>
                <a:srgbClr val="EFEFEF"/>
              </a:solidFill>
            </a:endParaRPr>
          </a:p>
          <a:p>
            <a:pPr marL="0" lvl="0" indent="0" algn="l" rtl="0">
              <a:lnSpc>
                <a:spcPct val="115000"/>
              </a:lnSpc>
              <a:spcBef>
                <a:spcPts val="0"/>
              </a:spcBef>
              <a:spcAft>
                <a:spcPts val="0"/>
              </a:spcAft>
              <a:buNone/>
            </a:pPr>
            <a:r>
              <a:rPr lang="en" sz="1000" b="1">
                <a:solidFill>
                  <a:srgbClr val="EFEFEF"/>
                </a:solidFill>
              </a:rPr>
              <a:t>Conclusion</a:t>
            </a:r>
            <a:endParaRPr sz="1000" b="1">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a:solidFill>
                  <a:srgbClr val="EFEFEF"/>
                </a:solidFill>
              </a:rPr>
              <a:t>There are likely other factors (size, type, building materials, location, etc.) unaccounted for here that influence the severity of a fire loss. </a:t>
            </a: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l" rtl="0">
              <a:lnSpc>
                <a:spcPct val="115000"/>
              </a:lnSpc>
              <a:spcBef>
                <a:spcPts val="0"/>
              </a:spcBef>
              <a:spcAft>
                <a:spcPts val="0"/>
              </a:spcAft>
              <a:buNone/>
            </a:pPr>
            <a:endParaRPr sz="1000">
              <a:solidFill>
                <a:srgbClr val="EFEFEF"/>
              </a:solidFill>
            </a:endParaRPr>
          </a:p>
          <a:p>
            <a:pPr marL="0" lvl="0" indent="0" algn="r" rtl="0">
              <a:lnSpc>
                <a:spcPct val="115000"/>
              </a:lnSpc>
              <a:spcBef>
                <a:spcPts val="0"/>
              </a:spcBef>
              <a:spcAft>
                <a:spcPts val="0"/>
              </a:spcAft>
              <a:buNone/>
            </a:pPr>
            <a:r>
              <a:rPr lang="en" sz="700" i="1">
                <a:solidFill>
                  <a:srgbClr val="EFEFEF"/>
                </a:solidFill>
              </a:rPr>
              <a:t>*The fire response time of 999 is a default value for when the model is unable to calculate a value. </a:t>
            </a:r>
            <a:endParaRPr sz="700" i="1">
              <a:solidFill>
                <a:srgbClr val="EFEFEF"/>
              </a:solidFill>
            </a:endParaRPr>
          </a:p>
        </p:txBody>
      </p:sp>
      <p:pic>
        <p:nvPicPr>
          <p:cNvPr id="153" name="Google Shape;153;p24"/>
          <p:cNvPicPr preferRelativeResize="0"/>
          <p:nvPr/>
        </p:nvPicPr>
        <p:blipFill rotWithShape="1">
          <a:blip r:embed="rId5">
            <a:alphaModFix/>
          </a:blip>
          <a:srcRect t="12368" b="10470"/>
          <a:stretch/>
        </p:blipFill>
        <p:spPr>
          <a:xfrm>
            <a:off x="4073325" y="78925"/>
            <a:ext cx="4805275" cy="2140400"/>
          </a:xfrm>
          <a:prstGeom prst="rect">
            <a:avLst/>
          </a:prstGeom>
          <a:noFill/>
          <a:ln>
            <a:noFill/>
          </a:ln>
        </p:spPr>
      </p:pic>
      <p:pic>
        <p:nvPicPr>
          <p:cNvPr id="154" name="Google Shape;154;p24"/>
          <p:cNvPicPr preferRelativeResize="0"/>
          <p:nvPr/>
        </p:nvPicPr>
        <p:blipFill>
          <a:blip r:embed="rId6">
            <a:alphaModFix/>
          </a:blip>
          <a:stretch>
            <a:fillRect/>
          </a:stretch>
        </p:blipFill>
        <p:spPr>
          <a:xfrm>
            <a:off x="4073325" y="2266075"/>
            <a:ext cx="4805275" cy="2745875"/>
          </a:xfrm>
          <a:prstGeom prst="rect">
            <a:avLst/>
          </a:prstGeom>
          <a:noFill/>
          <a:ln>
            <a:noFill/>
          </a:ln>
        </p:spPr>
      </p:pic>
      <p:pic>
        <p:nvPicPr>
          <p:cNvPr id="2" name="Audio 1">
            <a:hlinkClick r:id="" action="ppaction://media"/>
            <a:extLst>
              <a:ext uri="{FF2B5EF4-FFF2-40B4-BE49-F238E27FC236}">
                <a16:creationId xmlns:a16="http://schemas.microsoft.com/office/drawing/2014/main" id="{31DABD2B-522F-421B-8536-3D27FEBC0A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64734">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834150" y="1274750"/>
            <a:ext cx="7161000" cy="18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FFFFFF"/>
              </a:solidFill>
              <a:latin typeface="Arial"/>
              <a:ea typeface="Arial"/>
              <a:cs typeface="Arial"/>
              <a:sym typeface="Arial"/>
            </a:endParaRPr>
          </a:p>
          <a:p>
            <a:pPr marL="457200" lvl="0" indent="0" algn="ctr" rtl="0">
              <a:spcBef>
                <a:spcPts val="0"/>
              </a:spcBef>
              <a:spcAft>
                <a:spcPts val="0"/>
              </a:spcAft>
              <a:buNone/>
            </a:pPr>
            <a:r>
              <a:rPr lang="en-US" sz="2400" b="1" dirty="0">
                <a:solidFill>
                  <a:srgbClr val="FFFFFF"/>
                </a:solidFill>
                <a:latin typeface="Arial"/>
                <a:ea typeface="Arial"/>
                <a:cs typeface="Arial"/>
                <a:sym typeface="Arial"/>
              </a:rPr>
              <a:t>ABC</a:t>
            </a:r>
            <a:r>
              <a:rPr lang="en" sz="2400" b="1" dirty="0">
                <a:solidFill>
                  <a:srgbClr val="FFFFFF"/>
                </a:solidFill>
                <a:latin typeface="Arial"/>
                <a:ea typeface="Arial"/>
                <a:cs typeface="Arial"/>
                <a:sym typeface="Arial"/>
              </a:rPr>
              <a:t> utilizes the Fire Response Times for risk selection</a:t>
            </a:r>
            <a:endParaRPr sz="2400" b="1" dirty="0">
              <a:solidFill>
                <a:srgbClr val="FFFFFF"/>
              </a:solidFill>
              <a:latin typeface="Arial"/>
              <a:ea typeface="Arial"/>
              <a:cs typeface="Arial"/>
              <a:sym typeface="Arial"/>
            </a:endParaRPr>
          </a:p>
          <a:p>
            <a:pPr marL="0" lvl="0" indent="0" algn="ctr" rtl="0">
              <a:spcBef>
                <a:spcPts val="0"/>
              </a:spcBef>
              <a:spcAft>
                <a:spcPts val="0"/>
              </a:spcAft>
              <a:buNone/>
            </a:pPr>
            <a:endParaRPr sz="2400" dirty="0">
              <a:solidFill>
                <a:srgbClr val="FFFFFF"/>
              </a:solidFill>
            </a:endParaRPr>
          </a:p>
        </p:txBody>
      </p:sp>
      <p:pic>
        <p:nvPicPr>
          <p:cNvPr id="4" name="Audio 3">
            <a:hlinkClick r:id="" action="ppaction://media"/>
            <a:extLst>
              <a:ext uri="{FF2B5EF4-FFF2-40B4-BE49-F238E27FC236}">
                <a16:creationId xmlns:a16="http://schemas.microsoft.com/office/drawing/2014/main" id="{1E9E30F8-5F3E-4F6A-AD2E-DCECABA6A7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10781">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0" y="0"/>
            <a:ext cx="3127500" cy="18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Selection</a:t>
            </a:r>
            <a:endParaRPr sz="1400">
              <a:solidFill>
                <a:srgbClr val="E6B8AF"/>
              </a:solidFill>
            </a:endParaRPr>
          </a:p>
          <a:p>
            <a:pPr marL="0" lvl="0" indent="0" algn="l" rtl="0">
              <a:spcBef>
                <a:spcPts val="0"/>
              </a:spcBef>
              <a:spcAft>
                <a:spcPts val="0"/>
              </a:spcAft>
              <a:buNone/>
            </a:pPr>
            <a:r>
              <a:rPr lang="en" sz="1400">
                <a:solidFill>
                  <a:srgbClr val="E6B8AF"/>
                </a:solidFill>
              </a:rPr>
              <a:t>Declination Analysis</a:t>
            </a:r>
            <a:endParaRPr sz="1400">
              <a:solidFill>
                <a:srgbClr val="E6B8AF"/>
              </a:solidFill>
            </a:endParaRPr>
          </a:p>
        </p:txBody>
      </p:sp>
      <p:sp>
        <p:nvSpPr>
          <p:cNvPr id="165" name="Google Shape;165;p26"/>
          <p:cNvSpPr txBox="1">
            <a:spLocks noGrp="1"/>
          </p:cNvSpPr>
          <p:nvPr>
            <p:ph type="body" idx="1"/>
          </p:nvPr>
        </p:nvSpPr>
        <p:spPr>
          <a:xfrm>
            <a:off x="311700" y="933950"/>
            <a:ext cx="3127500" cy="4051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dirty="0">
                <a:solidFill>
                  <a:srgbClr val="EFEFEF"/>
                </a:solidFill>
              </a:rPr>
              <a:t>Purpose</a:t>
            </a:r>
            <a:endParaRPr sz="1000" b="1" dirty="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dirty="0">
                <a:solidFill>
                  <a:srgbClr val="EFEFEF"/>
                </a:solidFill>
              </a:rPr>
              <a:t>*To understand the extent to which </a:t>
            </a:r>
            <a:r>
              <a:rPr lang="en-US" sz="1000" dirty="0">
                <a:solidFill>
                  <a:srgbClr val="EFEFEF"/>
                </a:solidFill>
              </a:rPr>
              <a:t>ABC</a:t>
            </a:r>
            <a:r>
              <a:rPr lang="en" sz="1000" dirty="0">
                <a:solidFill>
                  <a:srgbClr val="EFEFEF"/>
                </a:solidFill>
              </a:rPr>
              <a:t> Insurance underwriters utilize the Fire Response Time as a risk selection tool. </a:t>
            </a:r>
            <a:endParaRPr sz="1000" dirty="0">
              <a:solidFill>
                <a:srgbClr val="EFEFEF"/>
              </a:solidFill>
            </a:endParaRPr>
          </a:p>
          <a:p>
            <a:pPr marL="0" lvl="0" indent="0" algn="l" rtl="0">
              <a:lnSpc>
                <a:spcPct val="115000"/>
              </a:lnSpc>
              <a:spcBef>
                <a:spcPts val="0"/>
              </a:spcBef>
              <a:spcAft>
                <a:spcPts val="0"/>
              </a:spcAft>
              <a:buNone/>
            </a:pPr>
            <a:endParaRPr sz="1000" dirty="0">
              <a:solidFill>
                <a:srgbClr val="EFEFEF"/>
              </a:solidFill>
            </a:endParaRPr>
          </a:p>
          <a:p>
            <a:pPr marL="0" lvl="0" indent="0" algn="l" rtl="0">
              <a:lnSpc>
                <a:spcPct val="115000"/>
              </a:lnSpc>
              <a:spcBef>
                <a:spcPts val="0"/>
              </a:spcBef>
              <a:spcAft>
                <a:spcPts val="0"/>
              </a:spcAft>
              <a:buNone/>
            </a:pPr>
            <a:r>
              <a:rPr lang="en" sz="1000" b="1" dirty="0">
                <a:solidFill>
                  <a:srgbClr val="EFEFEF"/>
                </a:solidFill>
              </a:rPr>
              <a:t>Visualizations</a:t>
            </a:r>
            <a:endParaRPr sz="1000" b="1" dirty="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dirty="0">
                <a:solidFill>
                  <a:srgbClr val="EFEFEF"/>
                </a:solidFill>
              </a:rPr>
              <a:t>The tables at the top represent the count and percentage of submissions by status category. </a:t>
            </a:r>
            <a:endParaRPr sz="1000" dirty="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dirty="0">
                <a:solidFill>
                  <a:srgbClr val="EFEFEF"/>
                </a:solidFill>
              </a:rPr>
              <a:t>The tables at the bottom represent the count and percentage of submissions by declination status. </a:t>
            </a:r>
            <a:endParaRPr sz="1000" dirty="0">
              <a:solidFill>
                <a:srgbClr val="EFEFEF"/>
              </a:solidFill>
            </a:endParaRPr>
          </a:p>
          <a:p>
            <a:pPr marL="0" lvl="0" indent="0" algn="l" rtl="0">
              <a:lnSpc>
                <a:spcPct val="115000"/>
              </a:lnSpc>
              <a:spcBef>
                <a:spcPts val="0"/>
              </a:spcBef>
              <a:spcAft>
                <a:spcPts val="0"/>
              </a:spcAft>
              <a:buNone/>
            </a:pPr>
            <a:endParaRPr sz="1000" b="1" dirty="0">
              <a:solidFill>
                <a:srgbClr val="EFEFEF"/>
              </a:solidFill>
            </a:endParaRPr>
          </a:p>
          <a:p>
            <a:pPr marL="0" lvl="0" indent="0" algn="l" rtl="0">
              <a:lnSpc>
                <a:spcPct val="115000"/>
              </a:lnSpc>
              <a:spcBef>
                <a:spcPts val="0"/>
              </a:spcBef>
              <a:spcAft>
                <a:spcPts val="0"/>
              </a:spcAft>
              <a:buNone/>
            </a:pPr>
            <a:r>
              <a:rPr lang="en" sz="1000" b="1" dirty="0">
                <a:solidFill>
                  <a:srgbClr val="EFEFEF"/>
                </a:solidFill>
              </a:rPr>
              <a:t>Observations</a:t>
            </a:r>
            <a:endParaRPr sz="1000" b="1" dirty="0">
              <a:solidFill>
                <a:srgbClr val="EFEFEF"/>
              </a:solidFill>
            </a:endParaRPr>
          </a:p>
          <a:p>
            <a:pPr marL="342900" lvl="0" indent="-292100" algn="l" rtl="0">
              <a:lnSpc>
                <a:spcPct val="115000"/>
              </a:lnSpc>
              <a:spcBef>
                <a:spcPts val="0"/>
              </a:spcBef>
              <a:spcAft>
                <a:spcPts val="0"/>
              </a:spcAft>
              <a:buClr>
                <a:srgbClr val="F3F3F3"/>
              </a:buClr>
              <a:buSzPts val="1000"/>
              <a:buChar char="-"/>
            </a:pPr>
            <a:r>
              <a:rPr lang="en" sz="1000" dirty="0">
                <a:solidFill>
                  <a:srgbClr val="F3F3F3"/>
                </a:solidFill>
              </a:rPr>
              <a:t>Over 50% of submissions are declined of which roughly 32% is due to adverse. </a:t>
            </a:r>
            <a:endParaRPr sz="1000" dirty="0">
              <a:solidFill>
                <a:srgbClr val="F3F3F3"/>
              </a:solidFill>
            </a:endParaRPr>
          </a:p>
          <a:p>
            <a:pPr marL="342900" lvl="0" indent="-292100" algn="l" rtl="0">
              <a:lnSpc>
                <a:spcPct val="115000"/>
              </a:lnSpc>
              <a:spcBef>
                <a:spcPts val="0"/>
              </a:spcBef>
              <a:spcAft>
                <a:spcPts val="0"/>
              </a:spcAft>
              <a:buClr>
                <a:srgbClr val="F3F3F3"/>
              </a:buClr>
              <a:buSzPts val="1000"/>
              <a:buChar char="-"/>
            </a:pPr>
            <a:r>
              <a:rPr lang="en" sz="1000" dirty="0">
                <a:solidFill>
                  <a:srgbClr val="F3F3F3"/>
                </a:solidFill>
              </a:rPr>
              <a:t>Based on the percentage of declinations due to fire it is safe to assume that fire response times are utilized by underwriters as a risk selection tool. </a:t>
            </a:r>
            <a:endParaRPr sz="1000" dirty="0">
              <a:solidFill>
                <a:srgbClr val="F3F3F3"/>
              </a:solidFill>
            </a:endParaRPr>
          </a:p>
          <a:p>
            <a:pPr marL="0" lvl="0" indent="0" algn="l" rtl="0">
              <a:lnSpc>
                <a:spcPct val="115000"/>
              </a:lnSpc>
              <a:spcBef>
                <a:spcPts val="0"/>
              </a:spcBef>
              <a:spcAft>
                <a:spcPts val="0"/>
              </a:spcAft>
              <a:buNone/>
            </a:pPr>
            <a:endParaRPr sz="1000" i="1" dirty="0">
              <a:solidFill>
                <a:srgbClr val="F3F3F3"/>
              </a:solidFill>
            </a:endParaRPr>
          </a:p>
          <a:p>
            <a:pPr marL="0" lvl="0" indent="0" algn="r" rtl="0">
              <a:lnSpc>
                <a:spcPct val="115000"/>
              </a:lnSpc>
              <a:spcBef>
                <a:spcPts val="0"/>
              </a:spcBef>
              <a:spcAft>
                <a:spcPts val="0"/>
              </a:spcAft>
              <a:buNone/>
            </a:pPr>
            <a:r>
              <a:rPr lang="en" sz="700" i="1" dirty="0">
                <a:solidFill>
                  <a:srgbClr val="F3F3F3"/>
                </a:solidFill>
              </a:rPr>
              <a:t>*It is not clear if “Declined - Adverse Fire Model” refers exclusively to the fire response time, fire response index or a combination of the two. </a:t>
            </a:r>
            <a:endParaRPr sz="700" i="1" dirty="0">
              <a:solidFill>
                <a:srgbClr val="F3F3F3"/>
              </a:solidFill>
            </a:endParaRPr>
          </a:p>
        </p:txBody>
      </p:sp>
      <p:pic>
        <p:nvPicPr>
          <p:cNvPr id="166" name="Google Shape;166;p26"/>
          <p:cNvPicPr preferRelativeResize="0"/>
          <p:nvPr/>
        </p:nvPicPr>
        <p:blipFill rotWithShape="1">
          <a:blip r:embed="rId5">
            <a:alphaModFix/>
          </a:blip>
          <a:srcRect l="19982" t="15539" r="54393" b="49047"/>
          <a:stretch/>
        </p:blipFill>
        <p:spPr>
          <a:xfrm>
            <a:off x="3886725" y="186551"/>
            <a:ext cx="2382202" cy="1851876"/>
          </a:xfrm>
          <a:prstGeom prst="rect">
            <a:avLst/>
          </a:prstGeom>
          <a:noFill/>
          <a:ln>
            <a:noFill/>
          </a:ln>
        </p:spPr>
      </p:pic>
      <p:pic>
        <p:nvPicPr>
          <p:cNvPr id="167" name="Google Shape;167;p26"/>
          <p:cNvPicPr preferRelativeResize="0"/>
          <p:nvPr/>
        </p:nvPicPr>
        <p:blipFill rotWithShape="1">
          <a:blip r:embed="rId6">
            <a:alphaModFix/>
          </a:blip>
          <a:srcRect l="20103" t="14619" r="52250" b="50119"/>
          <a:stretch/>
        </p:blipFill>
        <p:spPr>
          <a:xfrm>
            <a:off x="6362275" y="148050"/>
            <a:ext cx="2581301" cy="1851876"/>
          </a:xfrm>
          <a:prstGeom prst="rect">
            <a:avLst/>
          </a:prstGeom>
          <a:noFill/>
          <a:ln>
            <a:noFill/>
          </a:ln>
        </p:spPr>
      </p:pic>
      <p:pic>
        <p:nvPicPr>
          <p:cNvPr id="168" name="Google Shape;168;p26"/>
          <p:cNvPicPr preferRelativeResize="0"/>
          <p:nvPr/>
        </p:nvPicPr>
        <p:blipFill rotWithShape="1">
          <a:blip r:embed="rId7">
            <a:alphaModFix/>
          </a:blip>
          <a:srcRect l="20047" t="14407" r="54510" b="34284"/>
          <a:stretch/>
        </p:blipFill>
        <p:spPr>
          <a:xfrm>
            <a:off x="3841825" y="2317550"/>
            <a:ext cx="2328048" cy="2640900"/>
          </a:xfrm>
          <a:prstGeom prst="rect">
            <a:avLst/>
          </a:prstGeom>
          <a:noFill/>
          <a:ln>
            <a:noFill/>
          </a:ln>
        </p:spPr>
      </p:pic>
      <p:pic>
        <p:nvPicPr>
          <p:cNvPr id="169" name="Google Shape;169;p26"/>
          <p:cNvPicPr preferRelativeResize="0"/>
          <p:nvPr/>
        </p:nvPicPr>
        <p:blipFill rotWithShape="1">
          <a:blip r:embed="rId8">
            <a:alphaModFix/>
          </a:blip>
          <a:srcRect l="19736" t="14938" r="51646" b="35532"/>
          <a:stretch/>
        </p:blipFill>
        <p:spPr>
          <a:xfrm>
            <a:off x="6304575" y="2360675"/>
            <a:ext cx="2616624" cy="2547650"/>
          </a:xfrm>
          <a:prstGeom prst="rect">
            <a:avLst/>
          </a:prstGeom>
          <a:noFill/>
          <a:ln>
            <a:noFill/>
          </a:ln>
        </p:spPr>
      </p:pic>
      <p:pic>
        <p:nvPicPr>
          <p:cNvPr id="2" name="Audio 1">
            <a:hlinkClick r:id="" action="ppaction://media"/>
            <a:extLst>
              <a:ext uri="{FF2B5EF4-FFF2-40B4-BE49-F238E27FC236}">
                <a16:creationId xmlns:a16="http://schemas.microsoft.com/office/drawing/2014/main" id="{99390B04-C049-4276-81F4-1365593BFB3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p:transition spd="slow" advTm="90397">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0" y="0"/>
            <a:ext cx="37455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Fire Response Times</a:t>
            </a:r>
            <a:endParaRPr sz="2700"/>
          </a:p>
          <a:p>
            <a:pPr marL="0" lvl="0" indent="0" algn="l" rtl="0">
              <a:spcBef>
                <a:spcPts val="0"/>
              </a:spcBef>
              <a:spcAft>
                <a:spcPts val="0"/>
              </a:spcAft>
              <a:buNone/>
            </a:pPr>
            <a:r>
              <a:rPr lang="en" sz="1800">
                <a:solidFill>
                  <a:srgbClr val="E6B8AF"/>
                </a:solidFill>
              </a:rPr>
              <a:t>Core Portfolio </a:t>
            </a:r>
            <a:endParaRPr sz="1800">
              <a:solidFill>
                <a:srgbClr val="E6B8AF"/>
              </a:solidFill>
            </a:endParaRPr>
          </a:p>
        </p:txBody>
      </p:sp>
      <p:sp>
        <p:nvSpPr>
          <p:cNvPr id="175" name="Google Shape;175;p27"/>
          <p:cNvSpPr txBox="1">
            <a:spLocks noGrp="1"/>
          </p:cNvSpPr>
          <p:nvPr>
            <p:ph type="body" idx="1"/>
          </p:nvPr>
        </p:nvSpPr>
        <p:spPr>
          <a:xfrm>
            <a:off x="309000" y="1140000"/>
            <a:ext cx="3127500" cy="3585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rgbClr val="FFFFFF"/>
                </a:solidFill>
              </a:rPr>
              <a:t>Purpose</a:t>
            </a: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To understand the distribution of fire response times for the Core portfolio. </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r>
              <a:rPr lang="en" sz="1000" b="1">
                <a:solidFill>
                  <a:srgbClr val="FFFFFF"/>
                </a:solidFill>
              </a:rPr>
              <a:t>Visualizations</a:t>
            </a:r>
            <a:endParaRPr sz="1000" b="1">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The top chart represents the distribution of Fire Response Times for the Core portfolio for all years. </a:t>
            </a: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The tables at the bottom represent the count and percentage of policies by response time. </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Observations</a:t>
            </a: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Fire response times follow a type of gamma distribution. </a:t>
            </a: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The majority (77%) of observations fall into response times of 3-4 seconds. </a:t>
            </a:r>
            <a:endParaRPr sz="1000">
              <a:solidFill>
                <a:srgbClr val="FFFFFF"/>
              </a:solidFill>
            </a:endParaRPr>
          </a:p>
        </p:txBody>
      </p:sp>
      <p:pic>
        <p:nvPicPr>
          <p:cNvPr id="176" name="Google Shape;176;p27"/>
          <p:cNvPicPr preferRelativeResize="0"/>
          <p:nvPr/>
        </p:nvPicPr>
        <p:blipFill rotWithShape="1">
          <a:blip r:embed="rId5">
            <a:alphaModFix/>
          </a:blip>
          <a:srcRect l="19541" t="14156" r="8748" b="9612"/>
          <a:stretch/>
        </p:blipFill>
        <p:spPr>
          <a:xfrm>
            <a:off x="3875825" y="78625"/>
            <a:ext cx="4712774" cy="2818125"/>
          </a:xfrm>
          <a:prstGeom prst="rect">
            <a:avLst/>
          </a:prstGeom>
          <a:noFill/>
          <a:ln>
            <a:noFill/>
          </a:ln>
        </p:spPr>
      </p:pic>
      <p:pic>
        <p:nvPicPr>
          <p:cNvPr id="177" name="Google Shape;177;p27"/>
          <p:cNvPicPr preferRelativeResize="0"/>
          <p:nvPr/>
        </p:nvPicPr>
        <p:blipFill rotWithShape="1">
          <a:blip r:embed="rId6">
            <a:alphaModFix/>
          </a:blip>
          <a:srcRect l="19966" t="14730" r="65354" b="48752"/>
          <a:stretch/>
        </p:blipFill>
        <p:spPr>
          <a:xfrm>
            <a:off x="5510200" y="3040975"/>
            <a:ext cx="1352626" cy="1892751"/>
          </a:xfrm>
          <a:prstGeom prst="rect">
            <a:avLst/>
          </a:prstGeom>
          <a:noFill/>
          <a:ln>
            <a:noFill/>
          </a:ln>
        </p:spPr>
      </p:pic>
      <p:pic>
        <p:nvPicPr>
          <p:cNvPr id="178" name="Google Shape;178;p27"/>
          <p:cNvPicPr preferRelativeResize="0"/>
          <p:nvPr/>
        </p:nvPicPr>
        <p:blipFill rotWithShape="1">
          <a:blip r:embed="rId7">
            <a:alphaModFix/>
          </a:blip>
          <a:srcRect l="20025" t="14558" r="65789" b="50861"/>
          <a:stretch/>
        </p:blipFill>
        <p:spPr>
          <a:xfrm>
            <a:off x="3947900" y="3040975"/>
            <a:ext cx="1297075" cy="1778601"/>
          </a:xfrm>
          <a:prstGeom prst="rect">
            <a:avLst/>
          </a:prstGeom>
          <a:noFill/>
          <a:ln>
            <a:noFill/>
          </a:ln>
        </p:spPr>
      </p:pic>
      <p:pic>
        <p:nvPicPr>
          <p:cNvPr id="2" name="Audio 1">
            <a:hlinkClick r:id="" action="ppaction://media"/>
            <a:extLst>
              <a:ext uri="{FF2B5EF4-FFF2-40B4-BE49-F238E27FC236}">
                <a16:creationId xmlns:a16="http://schemas.microsoft.com/office/drawing/2014/main" id="{07FF05DF-8139-4F80-BD86-8E1D1C142EF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p:transition spd="slow" advTm="38261">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0" y="0"/>
            <a:ext cx="37455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dirty="0"/>
              <a:t>Fire Response Times</a:t>
            </a:r>
            <a:endParaRPr sz="2700" dirty="0"/>
          </a:p>
          <a:p>
            <a:pPr marL="0" lvl="0" indent="0" algn="l" rtl="0">
              <a:spcBef>
                <a:spcPts val="0"/>
              </a:spcBef>
              <a:spcAft>
                <a:spcPts val="0"/>
              </a:spcAft>
              <a:buNone/>
            </a:pPr>
            <a:r>
              <a:rPr lang="en-US" sz="1800" dirty="0">
                <a:solidFill>
                  <a:srgbClr val="E6B8AF"/>
                </a:solidFill>
              </a:rPr>
              <a:t>ABC</a:t>
            </a:r>
            <a:r>
              <a:rPr lang="en" sz="1800" dirty="0">
                <a:solidFill>
                  <a:srgbClr val="E6B8AF"/>
                </a:solidFill>
              </a:rPr>
              <a:t> Portfolio Over Time</a:t>
            </a:r>
            <a:endParaRPr sz="1800" dirty="0">
              <a:solidFill>
                <a:srgbClr val="E6B8AF"/>
              </a:solidFill>
            </a:endParaRPr>
          </a:p>
        </p:txBody>
      </p:sp>
      <p:sp>
        <p:nvSpPr>
          <p:cNvPr id="184" name="Google Shape;184;p28"/>
          <p:cNvSpPr txBox="1">
            <a:spLocks noGrp="1"/>
          </p:cNvSpPr>
          <p:nvPr>
            <p:ph type="body" idx="1"/>
          </p:nvPr>
        </p:nvSpPr>
        <p:spPr>
          <a:xfrm>
            <a:off x="192175" y="914100"/>
            <a:ext cx="3453900" cy="411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dirty="0">
                <a:solidFill>
                  <a:srgbClr val="FFFFFF"/>
                </a:solidFill>
              </a:rPr>
              <a:t>Purpose</a:t>
            </a:r>
            <a:endParaRPr sz="900" b="1" dirty="0">
              <a:solidFill>
                <a:srgbClr val="FFFFFF"/>
              </a:solidFill>
            </a:endParaRPr>
          </a:p>
          <a:p>
            <a:pPr marL="285750" lvl="0" indent="-285750" algn="l" rtl="0">
              <a:lnSpc>
                <a:spcPct val="115000"/>
              </a:lnSpc>
              <a:spcBef>
                <a:spcPts val="0"/>
              </a:spcBef>
              <a:spcAft>
                <a:spcPts val="0"/>
              </a:spcAft>
              <a:buClr>
                <a:srgbClr val="FFFFFF"/>
              </a:buClr>
              <a:buSzPts val="900"/>
              <a:buChar char="-"/>
            </a:pPr>
            <a:r>
              <a:rPr lang="en" sz="900" dirty="0">
                <a:solidFill>
                  <a:srgbClr val="FFFFFF"/>
                </a:solidFill>
              </a:rPr>
              <a:t>To understand how the composition of response times for the </a:t>
            </a:r>
            <a:r>
              <a:rPr lang="en-US" sz="900" dirty="0">
                <a:solidFill>
                  <a:srgbClr val="FFFFFF"/>
                </a:solidFill>
              </a:rPr>
              <a:t>ABC</a:t>
            </a:r>
            <a:r>
              <a:rPr lang="en" sz="900" dirty="0">
                <a:solidFill>
                  <a:srgbClr val="FFFFFF"/>
                </a:solidFill>
              </a:rPr>
              <a:t> portfolio have developed over time. </a:t>
            </a:r>
            <a:endParaRPr sz="900" dirty="0">
              <a:solidFill>
                <a:srgbClr val="FFFFFF"/>
              </a:solidFill>
            </a:endParaRPr>
          </a:p>
          <a:p>
            <a:pPr marL="0" lvl="0" indent="0" algn="l" rtl="0">
              <a:lnSpc>
                <a:spcPct val="115000"/>
              </a:lnSpc>
              <a:spcBef>
                <a:spcPts val="0"/>
              </a:spcBef>
              <a:spcAft>
                <a:spcPts val="0"/>
              </a:spcAft>
              <a:buNone/>
            </a:pPr>
            <a:endParaRPr sz="900" dirty="0">
              <a:solidFill>
                <a:srgbClr val="FFFFFF"/>
              </a:solidFill>
            </a:endParaRPr>
          </a:p>
          <a:p>
            <a:pPr marL="0" lvl="0" indent="0" algn="l" rtl="0">
              <a:lnSpc>
                <a:spcPct val="115000"/>
              </a:lnSpc>
              <a:spcBef>
                <a:spcPts val="0"/>
              </a:spcBef>
              <a:spcAft>
                <a:spcPts val="0"/>
              </a:spcAft>
              <a:buNone/>
            </a:pPr>
            <a:r>
              <a:rPr lang="en" sz="900" b="1" dirty="0">
                <a:solidFill>
                  <a:srgbClr val="FFFFFF"/>
                </a:solidFill>
              </a:rPr>
              <a:t>Visualizations</a:t>
            </a:r>
            <a:endParaRPr sz="900" b="1" dirty="0">
              <a:solidFill>
                <a:srgbClr val="FFFFFF"/>
              </a:solidFill>
            </a:endParaRPr>
          </a:p>
          <a:p>
            <a:pPr marL="285750" lvl="0" indent="-285750" algn="l" rtl="0">
              <a:lnSpc>
                <a:spcPct val="115000"/>
              </a:lnSpc>
              <a:spcBef>
                <a:spcPts val="0"/>
              </a:spcBef>
              <a:spcAft>
                <a:spcPts val="0"/>
              </a:spcAft>
              <a:buClr>
                <a:srgbClr val="FFFFFF"/>
              </a:buClr>
              <a:buSzPts val="900"/>
              <a:buChar char="-"/>
            </a:pPr>
            <a:r>
              <a:rPr lang="en" sz="900" dirty="0">
                <a:solidFill>
                  <a:srgbClr val="FFFFFF"/>
                </a:solidFill>
              </a:rPr>
              <a:t>The top graph represents the average response time from years 2015 to 2020. </a:t>
            </a:r>
            <a:endParaRPr sz="900" dirty="0">
              <a:solidFill>
                <a:srgbClr val="FFFFFF"/>
              </a:solidFill>
            </a:endParaRPr>
          </a:p>
          <a:p>
            <a:pPr marL="285750" lvl="0" indent="-285750" algn="l" rtl="0">
              <a:lnSpc>
                <a:spcPct val="115000"/>
              </a:lnSpc>
              <a:spcBef>
                <a:spcPts val="0"/>
              </a:spcBef>
              <a:spcAft>
                <a:spcPts val="0"/>
              </a:spcAft>
              <a:buClr>
                <a:srgbClr val="FFFFFF"/>
              </a:buClr>
              <a:buSzPts val="900"/>
              <a:buChar char="-"/>
            </a:pPr>
            <a:r>
              <a:rPr lang="en" sz="900" dirty="0">
                <a:solidFill>
                  <a:srgbClr val="FFFFFF"/>
                </a:solidFill>
              </a:rPr>
              <a:t>The bottom left table represents the distribution of response times by year. </a:t>
            </a:r>
            <a:endParaRPr sz="900" dirty="0">
              <a:solidFill>
                <a:srgbClr val="FFFFFF"/>
              </a:solidFill>
            </a:endParaRPr>
          </a:p>
          <a:p>
            <a:pPr marL="285750" lvl="0" indent="-285750" algn="l" rtl="0">
              <a:lnSpc>
                <a:spcPct val="115000"/>
              </a:lnSpc>
              <a:spcBef>
                <a:spcPts val="0"/>
              </a:spcBef>
              <a:spcAft>
                <a:spcPts val="0"/>
              </a:spcAft>
              <a:buClr>
                <a:srgbClr val="FFFFFF"/>
              </a:buClr>
              <a:buSzPts val="900"/>
              <a:buChar char="-"/>
            </a:pPr>
            <a:r>
              <a:rPr lang="en" sz="900" dirty="0">
                <a:solidFill>
                  <a:srgbClr val="FFFFFF"/>
                </a:solidFill>
              </a:rPr>
              <a:t>The bottom right graph represents the percentage of accounts with responses less than 6 and greater than 5 by year. </a:t>
            </a:r>
            <a:endParaRPr sz="900" dirty="0">
              <a:solidFill>
                <a:srgbClr val="FFFFFF"/>
              </a:solidFill>
            </a:endParaRPr>
          </a:p>
          <a:p>
            <a:pPr marL="0" lvl="0" indent="0" algn="l" rtl="0">
              <a:lnSpc>
                <a:spcPct val="115000"/>
              </a:lnSpc>
              <a:spcBef>
                <a:spcPts val="0"/>
              </a:spcBef>
              <a:spcAft>
                <a:spcPts val="0"/>
              </a:spcAft>
              <a:buNone/>
            </a:pPr>
            <a:endParaRPr sz="900" b="1" dirty="0">
              <a:solidFill>
                <a:srgbClr val="FFFFFF"/>
              </a:solidFill>
            </a:endParaRPr>
          </a:p>
          <a:p>
            <a:pPr marL="0" lvl="0" indent="0" algn="l" rtl="0">
              <a:lnSpc>
                <a:spcPct val="115000"/>
              </a:lnSpc>
              <a:spcBef>
                <a:spcPts val="0"/>
              </a:spcBef>
              <a:spcAft>
                <a:spcPts val="0"/>
              </a:spcAft>
              <a:buNone/>
            </a:pPr>
            <a:r>
              <a:rPr lang="en" sz="900" b="1" dirty="0">
                <a:solidFill>
                  <a:srgbClr val="FFFFFF"/>
                </a:solidFill>
              </a:rPr>
              <a:t>Observations</a:t>
            </a:r>
            <a:endParaRPr sz="900" b="1" dirty="0">
              <a:solidFill>
                <a:srgbClr val="FFFFFF"/>
              </a:solidFill>
            </a:endParaRPr>
          </a:p>
          <a:p>
            <a:pPr marL="285750" lvl="0" indent="-285750" algn="l" rtl="0">
              <a:lnSpc>
                <a:spcPct val="115000"/>
              </a:lnSpc>
              <a:spcBef>
                <a:spcPts val="0"/>
              </a:spcBef>
              <a:spcAft>
                <a:spcPts val="0"/>
              </a:spcAft>
              <a:buClr>
                <a:srgbClr val="FFFFFF"/>
              </a:buClr>
              <a:buSzPts val="900"/>
              <a:buChar char="-"/>
            </a:pPr>
            <a:r>
              <a:rPr lang="en" sz="900" dirty="0">
                <a:solidFill>
                  <a:srgbClr val="FFFFFF"/>
                </a:solidFill>
              </a:rPr>
              <a:t>The average response time has trended upward between 2016 and 2019. </a:t>
            </a:r>
            <a:endParaRPr sz="900" dirty="0">
              <a:solidFill>
                <a:srgbClr val="FFFFFF"/>
              </a:solidFill>
            </a:endParaRPr>
          </a:p>
          <a:p>
            <a:pPr marL="285750" lvl="0" indent="-285750" algn="l" rtl="0">
              <a:lnSpc>
                <a:spcPct val="115000"/>
              </a:lnSpc>
              <a:spcBef>
                <a:spcPts val="0"/>
              </a:spcBef>
              <a:spcAft>
                <a:spcPts val="0"/>
              </a:spcAft>
              <a:buClr>
                <a:srgbClr val="FFFFFF"/>
              </a:buClr>
              <a:buSzPts val="900"/>
              <a:buChar char="-"/>
            </a:pPr>
            <a:r>
              <a:rPr lang="en" sz="900" dirty="0">
                <a:solidFill>
                  <a:srgbClr val="FFFFFF"/>
                </a:solidFill>
              </a:rPr>
              <a:t>In particular, response times for 5-8 seconds have trended upward while 3-4 seconds have trended downward.</a:t>
            </a:r>
            <a:endParaRPr sz="900" dirty="0">
              <a:solidFill>
                <a:srgbClr val="FFFFFF"/>
              </a:solidFill>
            </a:endParaRPr>
          </a:p>
          <a:p>
            <a:pPr marL="285750" lvl="0" indent="-285750" algn="l" rtl="0">
              <a:lnSpc>
                <a:spcPct val="115000"/>
              </a:lnSpc>
              <a:spcBef>
                <a:spcPts val="0"/>
              </a:spcBef>
              <a:spcAft>
                <a:spcPts val="0"/>
              </a:spcAft>
              <a:buClr>
                <a:srgbClr val="FFFFFF"/>
              </a:buClr>
              <a:buSzPts val="900"/>
              <a:buChar char="-"/>
            </a:pPr>
            <a:r>
              <a:rPr lang="en" sz="900" dirty="0">
                <a:solidFill>
                  <a:srgbClr val="FFFFFF"/>
                </a:solidFill>
              </a:rPr>
              <a:t>By bifurcating response times at 6 seconds we more clearly this trend. </a:t>
            </a:r>
            <a:endParaRPr sz="900" dirty="0">
              <a:solidFill>
                <a:srgbClr val="FFFFFF"/>
              </a:solidFill>
            </a:endParaRPr>
          </a:p>
          <a:p>
            <a:pPr marL="0" lvl="0" indent="0" algn="l" rtl="0">
              <a:lnSpc>
                <a:spcPct val="115000"/>
              </a:lnSpc>
              <a:spcBef>
                <a:spcPts val="0"/>
              </a:spcBef>
              <a:spcAft>
                <a:spcPts val="0"/>
              </a:spcAft>
              <a:buNone/>
            </a:pPr>
            <a:endParaRPr sz="900" b="1" dirty="0">
              <a:solidFill>
                <a:srgbClr val="FFFFFF"/>
              </a:solidFill>
            </a:endParaRPr>
          </a:p>
          <a:p>
            <a:pPr marL="0" lvl="0" indent="0" algn="l" rtl="0">
              <a:lnSpc>
                <a:spcPct val="115000"/>
              </a:lnSpc>
              <a:spcBef>
                <a:spcPts val="0"/>
              </a:spcBef>
              <a:spcAft>
                <a:spcPts val="0"/>
              </a:spcAft>
              <a:buNone/>
            </a:pPr>
            <a:r>
              <a:rPr lang="en" sz="900" b="1" dirty="0">
                <a:solidFill>
                  <a:srgbClr val="FFFFFF"/>
                </a:solidFill>
              </a:rPr>
              <a:t>Conclusion</a:t>
            </a:r>
            <a:endParaRPr sz="900" b="1" dirty="0">
              <a:solidFill>
                <a:srgbClr val="FFFFFF"/>
              </a:solidFill>
            </a:endParaRPr>
          </a:p>
          <a:p>
            <a:pPr marL="285750" lvl="0" indent="-285750" algn="l" rtl="0">
              <a:lnSpc>
                <a:spcPct val="115000"/>
              </a:lnSpc>
              <a:spcBef>
                <a:spcPts val="0"/>
              </a:spcBef>
              <a:spcAft>
                <a:spcPts val="0"/>
              </a:spcAft>
              <a:buClr>
                <a:srgbClr val="FFFFFF"/>
              </a:buClr>
              <a:buSzPts val="900"/>
              <a:buChar char="-"/>
            </a:pPr>
            <a:r>
              <a:rPr lang="en" sz="900" dirty="0">
                <a:solidFill>
                  <a:srgbClr val="FFFFFF"/>
                </a:solidFill>
              </a:rPr>
              <a:t>Fire response times are being used as a risk selection tool, yet the average response time of the portfolio has trended upward over time. </a:t>
            </a:r>
            <a:endParaRPr sz="900" dirty="0">
              <a:solidFill>
                <a:srgbClr val="FFFFFF"/>
              </a:solidFill>
            </a:endParaRPr>
          </a:p>
          <a:p>
            <a:pPr marL="0" lvl="0" indent="0" algn="l" rtl="0">
              <a:lnSpc>
                <a:spcPct val="115000"/>
              </a:lnSpc>
              <a:spcBef>
                <a:spcPts val="0"/>
              </a:spcBef>
              <a:spcAft>
                <a:spcPts val="0"/>
              </a:spcAft>
              <a:buNone/>
            </a:pPr>
            <a:endParaRPr sz="900" dirty="0">
              <a:solidFill>
                <a:srgbClr val="FFFFFF"/>
              </a:solidFill>
            </a:endParaRPr>
          </a:p>
        </p:txBody>
      </p:sp>
      <p:pic>
        <p:nvPicPr>
          <p:cNvPr id="185" name="Google Shape;185;p28"/>
          <p:cNvPicPr preferRelativeResize="0"/>
          <p:nvPr/>
        </p:nvPicPr>
        <p:blipFill rotWithShape="1">
          <a:blip r:embed="rId5">
            <a:alphaModFix/>
          </a:blip>
          <a:srcRect l="19814" t="14248" r="38391" b="9105"/>
          <a:stretch/>
        </p:blipFill>
        <p:spPr>
          <a:xfrm>
            <a:off x="6453575" y="2521675"/>
            <a:ext cx="2379499" cy="2454724"/>
          </a:xfrm>
          <a:prstGeom prst="rect">
            <a:avLst/>
          </a:prstGeom>
          <a:noFill/>
          <a:ln>
            <a:noFill/>
          </a:ln>
        </p:spPr>
      </p:pic>
      <p:pic>
        <p:nvPicPr>
          <p:cNvPr id="186" name="Google Shape;186;p28"/>
          <p:cNvPicPr preferRelativeResize="0"/>
          <p:nvPr/>
        </p:nvPicPr>
        <p:blipFill rotWithShape="1">
          <a:blip r:embed="rId6">
            <a:alphaModFix/>
          </a:blip>
          <a:srcRect l="19667" t="14763" r="56412" b="49488"/>
          <a:stretch/>
        </p:blipFill>
        <p:spPr>
          <a:xfrm>
            <a:off x="3819277" y="2521675"/>
            <a:ext cx="2461200" cy="2069061"/>
          </a:xfrm>
          <a:prstGeom prst="rect">
            <a:avLst/>
          </a:prstGeom>
          <a:noFill/>
          <a:ln>
            <a:noFill/>
          </a:ln>
        </p:spPr>
      </p:pic>
      <p:pic>
        <p:nvPicPr>
          <p:cNvPr id="187" name="Google Shape;187;p28"/>
          <p:cNvPicPr preferRelativeResize="0"/>
          <p:nvPr/>
        </p:nvPicPr>
        <p:blipFill rotWithShape="1">
          <a:blip r:embed="rId7">
            <a:alphaModFix/>
          </a:blip>
          <a:srcRect l="19137" t="13885" r="1421" b="8930"/>
          <a:stretch/>
        </p:blipFill>
        <p:spPr>
          <a:xfrm>
            <a:off x="3819275" y="48600"/>
            <a:ext cx="4244626" cy="2319724"/>
          </a:xfrm>
          <a:prstGeom prst="rect">
            <a:avLst/>
          </a:prstGeom>
          <a:noFill/>
          <a:ln>
            <a:noFill/>
          </a:ln>
        </p:spPr>
      </p:pic>
      <p:cxnSp>
        <p:nvCxnSpPr>
          <p:cNvPr id="188" name="Google Shape;188;p28"/>
          <p:cNvCxnSpPr/>
          <p:nvPr/>
        </p:nvCxnSpPr>
        <p:spPr>
          <a:xfrm>
            <a:off x="6519625" y="2782550"/>
            <a:ext cx="1219800" cy="216300"/>
          </a:xfrm>
          <a:prstGeom prst="straightConnector1">
            <a:avLst/>
          </a:prstGeom>
          <a:noFill/>
          <a:ln w="9525" cap="flat" cmpd="sng">
            <a:solidFill>
              <a:srgbClr val="FF0000"/>
            </a:solidFill>
            <a:prstDash val="solid"/>
            <a:round/>
            <a:headEnd type="none" w="med" len="med"/>
            <a:tailEnd type="triangle" w="med" len="med"/>
          </a:ln>
        </p:spPr>
      </p:cxnSp>
      <p:cxnSp>
        <p:nvCxnSpPr>
          <p:cNvPr id="189" name="Google Shape;189;p28"/>
          <p:cNvCxnSpPr/>
          <p:nvPr/>
        </p:nvCxnSpPr>
        <p:spPr>
          <a:xfrm rot="10800000" flipH="1">
            <a:off x="7473575" y="4590725"/>
            <a:ext cx="1231800" cy="174300"/>
          </a:xfrm>
          <a:prstGeom prst="straightConnector1">
            <a:avLst/>
          </a:prstGeom>
          <a:noFill/>
          <a:ln w="9525" cap="flat" cmpd="sng">
            <a:solidFill>
              <a:srgbClr val="FF0000"/>
            </a:solidFill>
            <a:prstDash val="solid"/>
            <a:round/>
            <a:headEnd type="none" w="med" len="med"/>
            <a:tailEnd type="triangle" w="med" len="med"/>
          </a:ln>
        </p:spPr>
      </p:cxnSp>
      <p:pic>
        <p:nvPicPr>
          <p:cNvPr id="4" name="Audio 3">
            <a:hlinkClick r:id="" action="ppaction://media"/>
            <a:extLst>
              <a:ext uri="{FF2B5EF4-FFF2-40B4-BE49-F238E27FC236}">
                <a16:creationId xmlns:a16="http://schemas.microsoft.com/office/drawing/2014/main" id="{25375E54-B5FC-4DD9-BACA-A5BD51AABB1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p:transition spd="slow" advTm="10698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1393950" y="1711050"/>
            <a:ext cx="6356100" cy="172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rgbClr val="FFFFFF"/>
                </a:solidFill>
                <a:latin typeface="Arial"/>
                <a:ea typeface="Arial"/>
                <a:cs typeface="Arial"/>
                <a:sym typeface="Arial"/>
              </a:rPr>
              <a:t>ABC</a:t>
            </a:r>
            <a:r>
              <a:rPr lang="en" sz="2400" b="1" dirty="0">
                <a:solidFill>
                  <a:srgbClr val="FFFFFF"/>
                </a:solidFill>
                <a:latin typeface="Arial"/>
                <a:ea typeface="Arial"/>
                <a:cs typeface="Arial"/>
                <a:sym typeface="Arial"/>
              </a:rPr>
              <a:t>’s Portfolio is better than the overall market in terms of Fire Response Scores </a:t>
            </a:r>
            <a:endParaRPr sz="2400" b="1" dirty="0">
              <a:solidFill>
                <a:srgbClr val="FFFFFF"/>
              </a:solidFill>
              <a:latin typeface="Arial"/>
              <a:ea typeface="Arial"/>
              <a:cs typeface="Arial"/>
              <a:sym typeface="Arial"/>
            </a:endParaRPr>
          </a:p>
          <a:p>
            <a:pPr marL="0" lvl="0" indent="0" algn="ctr" rtl="0">
              <a:spcBef>
                <a:spcPts val="0"/>
              </a:spcBef>
              <a:spcAft>
                <a:spcPts val="0"/>
              </a:spcAft>
              <a:buNone/>
            </a:pPr>
            <a:endParaRPr sz="2400" dirty="0">
              <a:solidFill>
                <a:srgbClr val="FFFFFF"/>
              </a:solidFill>
              <a:latin typeface="Arial"/>
              <a:ea typeface="Arial"/>
              <a:cs typeface="Arial"/>
              <a:sym typeface="Arial"/>
            </a:endParaRPr>
          </a:p>
        </p:txBody>
      </p:sp>
      <p:pic>
        <p:nvPicPr>
          <p:cNvPr id="4" name="Audio 3">
            <a:hlinkClick r:id="" action="ppaction://media"/>
            <a:extLst>
              <a:ext uri="{FF2B5EF4-FFF2-40B4-BE49-F238E27FC236}">
                <a16:creationId xmlns:a16="http://schemas.microsoft.com/office/drawing/2014/main" id="{F2511AA2-B952-4A10-9A40-4AC6C1DDBC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51413">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0" y="0"/>
            <a:ext cx="37455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dirty="0"/>
              <a:t>Fire Response Times</a:t>
            </a:r>
            <a:endParaRPr sz="2700" dirty="0"/>
          </a:p>
          <a:p>
            <a:pPr marL="0" lvl="0" indent="0" algn="l" rtl="0">
              <a:spcBef>
                <a:spcPts val="0"/>
              </a:spcBef>
              <a:spcAft>
                <a:spcPts val="0"/>
              </a:spcAft>
              <a:buNone/>
            </a:pPr>
            <a:r>
              <a:rPr lang="en-US" sz="1400" dirty="0">
                <a:solidFill>
                  <a:srgbClr val="E6B8AF"/>
                </a:solidFill>
              </a:rPr>
              <a:t>ABC</a:t>
            </a:r>
            <a:r>
              <a:rPr lang="en" sz="1400" dirty="0">
                <a:solidFill>
                  <a:srgbClr val="E6B8AF"/>
                </a:solidFill>
              </a:rPr>
              <a:t>’s Portfolio by Geography</a:t>
            </a:r>
            <a:endParaRPr sz="1400" dirty="0">
              <a:solidFill>
                <a:srgbClr val="E6B8AF"/>
              </a:solidFill>
            </a:endParaRPr>
          </a:p>
        </p:txBody>
      </p:sp>
      <p:sp>
        <p:nvSpPr>
          <p:cNvPr id="200" name="Google Shape;200;p30"/>
          <p:cNvSpPr txBox="1">
            <a:spLocks noGrp="1"/>
          </p:cNvSpPr>
          <p:nvPr>
            <p:ph type="body" idx="1"/>
          </p:nvPr>
        </p:nvSpPr>
        <p:spPr>
          <a:xfrm>
            <a:off x="311700" y="1092825"/>
            <a:ext cx="3127500" cy="3595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FFFFFF"/>
                </a:solidFill>
              </a:rPr>
              <a:t>Purpose</a:t>
            </a:r>
            <a:endParaRPr sz="1000" dirty="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dirty="0">
                <a:solidFill>
                  <a:srgbClr val="FFFFFF"/>
                </a:solidFill>
              </a:rPr>
              <a:t>To understand the composition of </a:t>
            </a:r>
            <a:r>
              <a:rPr lang="en-US" sz="1000" dirty="0">
                <a:solidFill>
                  <a:srgbClr val="FFFFFF"/>
                </a:solidFill>
              </a:rPr>
              <a:t>ABC</a:t>
            </a:r>
            <a:r>
              <a:rPr lang="en" sz="1000" dirty="0">
                <a:solidFill>
                  <a:srgbClr val="FFFFFF"/>
                </a:solidFill>
              </a:rPr>
              <a:t>’s portfolio by geography. </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Data</a:t>
            </a:r>
            <a:endParaRPr sz="1000" dirty="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dirty="0">
                <a:solidFill>
                  <a:srgbClr val="FFFFFF"/>
                </a:solidFill>
              </a:rPr>
              <a:t>All historical bound policies. </a:t>
            </a:r>
            <a:endParaRPr sz="1000" dirty="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dirty="0">
                <a:solidFill>
                  <a:srgbClr val="FFFFFF"/>
                </a:solidFill>
              </a:rPr>
              <a:t>40,205 observations </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Visualizations</a:t>
            </a:r>
            <a:endParaRPr sz="1000" dirty="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dirty="0">
                <a:solidFill>
                  <a:srgbClr val="FFFFFF"/>
                </a:solidFill>
              </a:rPr>
              <a:t>The top visualization illustrates the geographical location of </a:t>
            </a:r>
            <a:r>
              <a:rPr lang="en-US" sz="1000" dirty="0">
                <a:solidFill>
                  <a:srgbClr val="FFFFFF"/>
                </a:solidFill>
              </a:rPr>
              <a:t>ABC</a:t>
            </a:r>
            <a:r>
              <a:rPr lang="en" sz="1000" dirty="0">
                <a:solidFill>
                  <a:srgbClr val="FFFFFF"/>
                </a:solidFill>
              </a:rPr>
              <a:t>’s bound policies. </a:t>
            </a:r>
            <a:endParaRPr sz="1000" dirty="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dirty="0">
                <a:solidFill>
                  <a:srgbClr val="FFFFFF"/>
                </a:solidFill>
              </a:rPr>
              <a:t>The bottom tables represent the count and percentage of total by bound policies. </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r>
              <a:rPr lang="en" sz="1000" dirty="0">
                <a:solidFill>
                  <a:srgbClr val="FFFFFF"/>
                </a:solidFill>
              </a:rPr>
              <a:t>Observations</a:t>
            </a:r>
            <a:endParaRPr sz="1000" dirty="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dirty="0">
                <a:solidFill>
                  <a:srgbClr val="FFFFFF"/>
                </a:solidFill>
              </a:rPr>
              <a:t>CA, IL and NY constitute the majority (85%) of all policies. </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p:txBody>
      </p:sp>
      <p:pic>
        <p:nvPicPr>
          <p:cNvPr id="201" name="Google Shape;201;p30"/>
          <p:cNvPicPr preferRelativeResize="0"/>
          <p:nvPr/>
        </p:nvPicPr>
        <p:blipFill rotWithShape="1">
          <a:blip r:embed="rId5">
            <a:alphaModFix/>
          </a:blip>
          <a:srcRect l="19619" t="14637" r="819" b="21663"/>
          <a:stretch/>
        </p:blipFill>
        <p:spPr>
          <a:xfrm>
            <a:off x="3887875" y="84625"/>
            <a:ext cx="5102702" cy="2298000"/>
          </a:xfrm>
          <a:prstGeom prst="rect">
            <a:avLst/>
          </a:prstGeom>
          <a:noFill/>
          <a:ln>
            <a:noFill/>
          </a:ln>
        </p:spPr>
      </p:pic>
      <p:pic>
        <p:nvPicPr>
          <p:cNvPr id="202" name="Google Shape;202;p30"/>
          <p:cNvPicPr preferRelativeResize="0"/>
          <p:nvPr/>
        </p:nvPicPr>
        <p:blipFill rotWithShape="1">
          <a:blip r:embed="rId6">
            <a:alphaModFix/>
          </a:blip>
          <a:srcRect l="19724" t="14239" r="48624" b="8205"/>
          <a:stretch/>
        </p:blipFill>
        <p:spPr>
          <a:xfrm>
            <a:off x="6345132" y="2487300"/>
            <a:ext cx="1817966" cy="2505651"/>
          </a:xfrm>
          <a:prstGeom prst="rect">
            <a:avLst/>
          </a:prstGeom>
          <a:noFill/>
          <a:ln>
            <a:noFill/>
          </a:ln>
        </p:spPr>
      </p:pic>
      <p:pic>
        <p:nvPicPr>
          <p:cNvPr id="203" name="Google Shape;203;p30"/>
          <p:cNvPicPr preferRelativeResize="0"/>
          <p:nvPr/>
        </p:nvPicPr>
        <p:blipFill rotWithShape="1">
          <a:blip r:embed="rId7">
            <a:alphaModFix/>
          </a:blip>
          <a:srcRect l="19329" t="14927" r="48909" b="8794"/>
          <a:stretch/>
        </p:blipFill>
        <p:spPr>
          <a:xfrm>
            <a:off x="3887875" y="2487300"/>
            <a:ext cx="1854624" cy="2505651"/>
          </a:xfrm>
          <a:prstGeom prst="rect">
            <a:avLst/>
          </a:prstGeom>
          <a:noFill/>
          <a:ln>
            <a:noFill/>
          </a:ln>
        </p:spPr>
      </p:pic>
      <p:pic>
        <p:nvPicPr>
          <p:cNvPr id="5" name="Audio 4">
            <a:hlinkClick r:id="" action="ppaction://media"/>
            <a:extLst>
              <a:ext uri="{FF2B5EF4-FFF2-40B4-BE49-F238E27FC236}">
                <a16:creationId xmlns:a16="http://schemas.microsoft.com/office/drawing/2014/main" id="{36739AB0-5B45-421D-984B-647089EB043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p:transition spd="slow" advTm="58446">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1"/>
          <p:cNvPicPr preferRelativeResize="0"/>
          <p:nvPr/>
        </p:nvPicPr>
        <p:blipFill rotWithShape="1">
          <a:blip r:embed="rId5">
            <a:alphaModFix/>
          </a:blip>
          <a:srcRect l="21986" t="30285" r="29647" b="9433"/>
          <a:stretch/>
        </p:blipFill>
        <p:spPr>
          <a:xfrm>
            <a:off x="4476750" y="2698225"/>
            <a:ext cx="3424099" cy="2366874"/>
          </a:xfrm>
          <a:prstGeom prst="rect">
            <a:avLst/>
          </a:prstGeom>
          <a:noFill/>
          <a:ln>
            <a:noFill/>
          </a:ln>
        </p:spPr>
      </p:pic>
      <p:sp>
        <p:nvSpPr>
          <p:cNvPr id="209" name="Google Shape;209;p31"/>
          <p:cNvSpPr txBox="1">
            <a:spLocks noGrp="1"/>
          </p:cNvSpPr>
          <p:nvPr>
            <p:ph type="title"/>
          </p:nvPr>
        </p:nvSpPr>
        <p:spPr>
          <a:xfrm>
            <a:off x="0" y="0"/>
            <a:ext cx="3755700" cy="7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ABC</a:t>
            </a:r>
            <a:r>
              <a:rPr lang="en" sz="2200" dirty="0"/>
              <a:t> Policies</a:t>
            </a:r>
            <a:endParaRPr sz="2200" dirty="0"/>
          </a:p>
          <a:p>
            <a:pPr marL="0" lvl="0" indent="0" algn="l" rtl="0">
              <a:spcBef>
                <a:spcPts val="0"/>
              </a:spcBef>
              <a:spcAft>
                <a:spcPts val="0"/>
              </a:spcAft>
              <a:buNone/>
            </a:pPr>
            <a:r>
              <a:rPr lang="en" sz="1400" dirty="0">
                <a:solidFill>
                  <a:srgbClr val="F4CCCC"/>
                </a:solidFill>
              </a:rPr>
              <a:t>Identifying geographical clusters (CA)</a:t>
            </a:r>
            <a:endParaRPr sz="1400" dirty="0">
              <a:solidFill>
                <a:srgbClr val="F4CCCC"/>
              </a:solidFill>
            </a:endParaRPr>
          </a:p>
        </p:txBody>
      </p:sp>
      <p:pic>
        <p:nvPicPr>
          <p:cNvPr id="210" name="Google Shape;210;p31"/>
          <p:cNvPicPr preferRelativeResize="0"/>
          <p:nvPr/>
        </p:nvPicPr>
        <p:blipFill>
          <a:blip r:embed="rId6">
            <a:alphaModFix/>
          </a:blip>
          <a:stretch>
            <a:fillRect/>
          </a:stretch>
        </p:blipFill>
        <p:spPr>
          <a:xfrm>
            <a:off x="4410675" y="96125"/>
            <a:ext cx="3689376" cy="2602101"/>
          </a:xfrm>
          <a:prstGeom prst="rect">
            <a:avLst/>
          </a:prstGeom>
          <a:noFill/>
          <a:ln>
            <a:noFill/>
          </a:ln>
        </p:spPr>
      </p:pic>
      <p:sp>
        <p:nvSpPr>
          <p:cNvPr id="211" name="Google Shape;211;p31"/>
          <p:cNvSpPr txBox="1">
            <a:spLocks noGrp="1"/>
          </p:cNvSpPr>
          <p:nvPr>
            <p:ph type="body" idx="1"/>
          </p:nvPr>
        </p:nvSpPr>
        <p:spPr>
          <a:xfrm>
            <a:off x="4596075" y="1880275"/>
            <a:ext cx="1935900" cy="77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500">
                <a:solidFill>
                  <a:srgbClr val="434343"/>
                </a:solidFill>
                <a:latin typeface="Arial"/>
                <a:ea typeface="Arial"/>
                <a:cs typeface="Arial"/>
                <a:sym typeface="Arial"/>
              </a:rPr>
              <a:t>Cluster	 Latitude 	Longitude 	size</a:t>
            </a:r>
            <a:endParaRPr sz="500">
              <a:solidFill>
                <a:srgbClr val="434343"/>
              </a:solidFill>
              <a:latin typeface="Arial"/>
              <a:ea typeface="Arial"/>
              <a:cs typeface="Arial"/>
              <a:sym typeface="Arial"/>
            </a:endParaRPr>
          </a:p>
          <a:p>
            <a:pPr marL="0" lvl="0" indent="0" algn="l" rtl="0">
              <a:lnSpc>
                <a:spcPct val="100000"/>
              </a:lnSpc>
              <a:spcBef>
                <a:spcPts val="0"/>
              </a:spcBef>
              <a:spcAft>
                <a:spcPts val="0"/>
              </a:spcAft>
              <a:buNone/>
            </a:pPr>
            <a:r>
              <a:rPr lang="en" sz="500">
                <a:solidFill>
                  <a:srgbClr val="434343"/>
                </a:solidFill>
                <a:latin typeface="Arial"/>
                <a:ea typeface="Arial"/>
                <a:cs typeface="Arial"/>
                <a:sym typeface="Arial"/>
              </a:rPr>
              <a:t>3          	34.06189 	-118.3294 	9890</a:t>
            </a:r>
            <a:endParaRPr sz="500">
              <a:solidFill>
                <a:srgbClr val="434343"/>
              </a:solidFill>
              <a:latin typeface="Arial"/>
              <a:ea typeface="Arial"/>
              <a:cs typeface="Arial"/>
              <a:sym typeface="Arial"/>
            </a:endParaRPr>
          </a:p>
          <a:p>
            <a:pPr marL="0" lvl="0" indent="0" algn="l" rtl="0">
              <a:lnSpc>
                <a:spcPct val="100000"/>
              </a:lnSpc>
              <a:spcBef>
                <a:spcPts val="0"/>
              </a:spcBef>
              <a:spcAft>
                <a:spcPts val="0"/>
              </a:spcAft>
              <a:buNone/>
            </a:pPr>
            <a:r>
              <a:rPr lang="en" sz="500">
                <a:solidFill>
                  <a:srgbClr val="434343"/>
                </a:solidFill>
                <a:latin typeface="Arial"/>
                <a:ea typeface="Arial"/>
                <a:cs typeface="Arial"/>
                <a:sym typeface="Arial"/>
              </a:rPr>
              <a:t>6 	37.81131 	-122.2723 	7873</a:t>
            </a:r>
            <a:endParaRPr sz="500">
              <a:solidFill>
                <a:srgbClr val="434343"/>
              </a:solidFill>
              <a:latin typeface="Arial"/>
              <a:ea typeface="Arial"/>
              <a:cs typeface="Arial"/>
              <a:sym typeface="Arial"/>
            </a:endParaRPr>
          </a:p>
          <a:p>
            <a:pPr marL="0" lvl="0" indent="0" algn="l" rtl="0">
              <a:lnSpc>
                <a:spcPct val="100000"/>
              </a:lnSpc>
              <a:spcBef>
                <a:spcPts val="0"/>
              </a:spcBef>
              <a:spcAft>
                <a:spcPts val="0"/>
              </a:spcAft>
              <a:buNone/>
            </a:pPr>
            <a:r>
              <a:rPr lang="en" sz="500">
                <a:solidFill>
                  <a:srgbClr val="434343"/>
                </a:solidFill>
                <a:latin typeface="Arial"/>
                <a:ea typeface="Arial"/>
                <a:cs typeface="Arial"/>
                <a:sym typeface="Arial"/>
              </a:rPr>
              <a:t>1 	33.92765 	-117.6918 	1071</a:t>
            </a:r>
            <a:endParaRPr sz="500">
              <a:solidFill>
                <a:srgbClr val="434343"/>
              </a:solidFill>
              <a:latin typeface="Arial"/>
              <a:ea typeface="Arial"/>
              <a:cs typeface="Arial"/>
              <a:sym typeface="Arial"/>
            </a:endParaRPr>
          </a:p>
          <a:p>
            <a:pPr marL="0" lvl="0" indent="0" algn="l" rtl="0">
              <a:lnSpc>
                <a:spcPct val="100000"/>
              </a:lnSpc>
              <a:spcBef>
                <a:spcPts val="0"/>
              </a:spcBef>
              <a:spcAft>
                <a:spcPts val="0"/>
              </a:spcAft>
              <a:buNone/>
            </a:pPr>
            <a:r>
              <a:rPr lang="en" sz="500">
                <a:solidFill>
                  <a:srgbClr val="434343"/>
                </a:solidFill>
                <a:latin typeface="Arial"/>
                <a:ea typeface="Arial"/>
                <a:cs typeface="Arial"/>
                <a:sym typeface="Arial"/>
              </a:rPr>
              <a:t>2 	32.83178 	-117.0910  	485</a:t>
            </a:r>
            <a:endParaRPr sz="500">
              <a:solidFill>
                <a:srgbClr val="434343"/>
              </a:solidFill>
              <a:latin typeface="Arial"/>
              <a:ea typeface="Arial"/>
              <a:cs typeface="Arial"/>
              <a:sym typeface="Arial"/>
            </a:endParaRPr>
          </a:p>
          <a:p>
            <a:pPr marL="0" lvl="0" indent="0" algn="l" rtl="0">
              <a:lnSpc>
                <a:spcPct val="100000"/>
              </a:lnSpc>
              <a:spcBef>
                <a:spcPts val="0"/>
              </a:spcBef>
              <a:spcAft>
                <a:spcPts val="0"/>
              </a:spcAft>
              <a:buNone/>
            </a:pPr>
            <a:r>
              <a:rPr lang="en" sz="500">
                <a:solidFill>
                  <a:srgbClr val="434343"/>
                </a:solidFill>
                <a:latin typeface="Arial"/>
                <a:ea typeface="Arial"/>
                <a:cs typeface="Arial"/>
                <a:sym typeface="Arial"/>
              </a:rPr>
              <a:t>5 	34.78968 	-119.5253  	255</a:t>
            </a:r>
            <a:endParaRPr sz="500">
              <a:solidFill>
                <a:srgbClr val="434343"/>
              </a:solidFill>
              <a:latin typeface="Arial"/>
              <a:ea typeface="Arial"/>
              <a:cs typeface="Arial"/>
              <a:sym typeface="Arial"/>
            </a:endParaRPr>
          </a:p>
          <a:p>
            <a:pPr marL="0" lvl="0" indent="0" algn="l" rtl="0">
              <a:lnSpc>
                <a:spcPct val="100000"/>
              </a:lnSpc>
              <a:spcBef>
                <a:spcPts val="0"/>
              </a:spcBef>
              <a:spcAft>
                <a:spcPts val="0"/>
              </a:spcAft>
              <a:buNone/>
            </a:pPr>
            <a:r>
              <a:rPr lang="en" sz="500">
                <a:solidFill>
                  <a:srgbClr val="434343"/>
                </a:solidFill>
                <a:latin typeface="Arial"/>
                <a:ea typeface="Arial"/>
                <a:cs typeface="Arial"/>
                <a:sym typeface="Arial"/>
              </a:rPr>
              <a:t>4 	36.96039 	-120.0223  	194</a:t>
            </a:r>
            <a:endParaRPr sz="500">
              <a:solidFill>
                <a:srgbClr val="434343"/>
              </a:solidFill>
              <a:latin typeface="Arial"/>
              <a:ea typeface="Arial"/>
              <a:cs typeface="Arial"/>
              <a:sym typeface="Arial"/>
            </a:endParaRPr>
          </a:p>
        </p:txBody>
      </p:sp>
      <p:cxnSp>
        <p:nvCxnSpPr>
          <p:cNvPr id="212" name="Google Shape;212;p31"/>
          <p:cNvCxnSpPr/>
          <p:nvPr/>
        </p:nvCxnSpPr>
        <p:spPr>
          <a:xfrm>
            <a:off x="4759175" y="2948025"/>
            <a:ext cx="546600" cy="192300"/>
          </a:xfrm>
          <a:prstGeom prst="straightConnector1">
            <a:avLst/>
          </a:prstGeom>
          <a:noFill/>
          <a:ln w="9525" cap="flat" cmpd="sng">
            <a:solidFill>
              <a:srgbClr val="6AA84F"/>
            </a:solidFill>
            <a:prstDash val="solid"/>
            <a:round/>
            <a:headEnd type="none" w="med" len="med"/>
            <a:tailEnd type="triangle" w="med" len="med"/>
          </a:ln>
        </p:spPr>
      </p:cxnSp>
      <p:cxnSp>
        <p:nvCxnSpPr>
          <p:cNvPr id="213" name="Google Shape;213;p31"/>
          <p:cNvCxnSpPr/>
          <p:nvPr/>
        </p:nvCxnSpPr>
        <p:spPr>
          <a:xfrm>
            <a:off x="6165200" y="4312150"/>
            <a:ext cx="422700" cy="188700"/>
          </a:xfrm>
          <a:prstGeom prst="straightConnector1">
            <a:avLst/>
          </a:prstGeom>
          <a:noFill/>
          <a:ln w="9525" cap="flat" cmpd="sng">
            <a:solidFill>
              <a:srgbClr val="FF00FF"/>
            </a:solidFill>
            <a:prstDash val="solid"/>
            <a:round/>
            <a:headEnd type="none" w="med" len="med"/>
            <a:tailEnd type="triangle" w="med" len="med"/>
          </a:ln>
        </p:spPr>
      </p:cxnSp>
      <p:sp>
        <p:nvSpPr>
          <p:cNvPr id="214" name="Google Shape;214;p31"/>
          <p:cNvSpPr txBox="1"/>
          <p:nvPr/>
        </p:nvSpPr>
        <p:spPr>
          <a:xfrm>
            <a:off x="4086275" y="2671725"/>
            <a:ext cx="672900" cy="2763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434343"/>
                </a:solidFill>
                <a:latin typeface="Roboto"/>
                <a:ea typeface="Roboto"/>
                <a:cs typeface="Roboto"/>
                <a:sym typeface="Roboto"/>
              </a:rPr>
              <a:t>Cluster 3</a:t>
            </a:r>
            <a:endParaRPr sz="900" b="1">
              <a:solidFill>
                <a:srgbClr val="434343"/>
              </a:solidFill>
              <a:latin typeface="Roboto"/>
              <a:ea typeface="Roboto"/>
              <a:cs typeface="Roboto"/>
              <a:sym typeface="Roboto"/>
            </a:endParaRPr>
          </a:p>
        </p:txBody>
      </p:sp>
      <p:sp>
        <p:nvSpPr>
          <p:cNvPr id="215" name="Google Shape;215;p31"/>
          <p:cNvSpPr txBox="1"/>
          <p:nvPr/>
        </p:nvSpPr>
        <p:spPr>
          <a:xfrm>
            <a:off x="5518450" y="4035850"/>
            <a:ext cx="672900" cy="276300"/>
          </a:xfrm>
          <a:prstGeom prst="rect">
            <a:avLst/>
          </a:prstGeom>
          <a:noFill/>
          <a:ln w="9525"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rgbClr val="434343"/>
                </a:solidFill>
                <a:latin typeface="Roboto"/>
                <a:ea typeface="Roboto"/>
                <a:cs typeface="Roboto"/>
                <a:sym typeface="Roboto"/>
              </a:rPr>
              <a:t>Cluster 6</a:t>
            </a:r>
            <a:endParaRPr sz="900" b="1">
              <a:solidFill>
                <a:srgbClr val="434343"/>
              </a:solidFill>
              <a:latin typeface="Roboto"/>
              <a:ea typeface="Roboto"/>
              <a:cs typeface="Roboto"/>
              <a:sym typeface="Roboto"/>
            </a:endParaRPr>
          </a:p>
        </p:txBody>
      </p:sp>
      <p:sp>
        <p:nvSpPr>
          <p:cNvPr id="216" name="Google Shape;216;p31"/>
          <p:cNvSpPr txBox="1">
            <a:spLocks noGrp="1"/>
          </p:cNvSpPr>
          <p:nvPr>
            <p:ph type="body" idx="1"/>
          </p:nvPr>
        </p:nvSpPr>
        <p:spPr>
          <a:xfrm>
            <a:off x="314100" y="1092825"/>
            <a:ext cx="3127500" cy="385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dirty="0">
                <a:solidFill>
                  <a:srgbClr val="EFEFEF"/>
                </a:solidFill>
              </a:rPr>
              <a:t>Purpose</a:t>
            </a:r>
            <a:endParaRPr sz="1000" b="1" dirty="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dirty="0">
                <a:solidFill>
                  <a:srgbClr val="EFEFEF"/>
                </a:solidFill>
              </a:rPr>
              <a:t>To identify clusters of policies based on their geographical location. </a:t>
            </a:r>
            <a:endParaRPr sz="1000" dirty="0">
              <a:solidFill>
                <a:srgbClr val="EFEFEF"/>
              </a:solidFill>
            </a:endParaRPr>
          </a:p>
          <a:p>
            <a:pPr marL="0" lvl="0" indent="0" algn="l" rtl="0">
              <a:lnSpc>
                <a:spcPct val="115000"/>
              </a:lnSpc>
              <a:spcBef>
                <a:spcPts val="0"/>
              </a:spcBef>
              <a:spcAft>
                <a:spcPts val="0"/>
              </a:spcAft>
              <a:buNone/>
            </a:pPr>
            <a:endParaRPr sz="1000" b="1" dirty="0">
              <a:solidFill>
                <a:srgbClr val="EFEFEF"/>
              </a:solidFill>
            </a:endParaRPr>
          </a:p>
          <a:p>
            <a:pPr marL="0" lvl="0" indent="0" algn="l" rtl="0">
              <a:lnSpc>
                <a:spcPct val="115000"/>
              </a:lnSpc>
              <a:spcBef>
                <a:spcPts val="0"/>
              </a:spcBef>
              <a:spcAft>
                <a:spcPts val="0"/>
              </a:spcAft>
              <a:buNone/>
            </a:pPr>
            <a:r>
              <a:rPr lang="en" sz="1000" b="1" dirty="0">
                <a:solidFill>
                  <a:srgbClr val="EFEFEF"/>
                </a:solidFill>
              </a:rPr>
              <a:t>Approach</a:t>
            </a:r>
            <a:endParaRPr sz="1000" b="1" dirty="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dirty="0">
                <a:solidFill>
                  <a:srgbClr val="EFEFEF"/>
                </a:solidFill>
              </a:rPr>
              <a:t>Utilize Kmeans clustering algorithm to derive the optimal location of centroids/nodes for policy clusters. </a:t>
            </a:r>
            <a:endParaRPr sz="1000" dirty="0">
              <a:solidFill>
                <a:srgbClr val="EFEFEF"/>
              </a:solidFill>
            </a:endParaRPr>
          </a:p>
          <a:p>
            <a:pPr marL="457200" lvl="0" indent="0" algn="l" rtl="0">
              <a:lnSpc>
                <a:spcPct val="115000"/>
              </a:lnSpc>
              <a:spcBef>
                <a:spcPts val="0"/>
              </a:spcBef>
              <a:spcAft>
                <a:spcPts val="0"/>
              </a:spcAft>
              <a:buNone/>
            </a:pPr>
            <a:endParaRPr sz="1000" dirty="0">
              <a:solidFill>
                <a:srgbClr val="EFEFEF"/>
              </a:solidFill>
            </a:endParaRPr>
          </a:p>
          <a:p>
            <a:pPr marL="0" lvl="0" indent="0" algn="l" rtl="0">
              <a:lnSpc>
                <a:spcPct val="115000"/>
              </a:lnSpc>
              <a:spcBef>
                <a:spcPts val="0"/>
              </a:spcBef>
              <a:spcAft>
                <a:spcPts val="0"/>
              </a:spcAft>
              <a:buNone/>
            </a:pPr>
            <a:r>
              <a:rPr lang="en" sz="1000" b="1" dirty="0">
                <a:solidFill>
                  <a:srgbClr val="EFEFEF"/>
                </a:solidFill>
              </a:rPr>
              <a:t>Visualizations</a:t>
            </a:r>
            <a:endParaRPr sz="1000" b="1" dirty="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dirty="0">
                <a:solidFill>
                  <a:srgbClr val="EFEFEF"/>
                </a:solidFill>
              </a:rPr>
              <a:t>The top illustration is a plot of the 6 clusters that were fit to the latitude and longitude coordinates for all historical policies. </a:t>
            </a:r>
            <a:endParaRPr sz="1000" dirty="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dirty="0">
                <a:solidFill>
                  <a:srgbClr val="EFEFEF"/>
                </a:solidFill>
              </a:rPr>
              <a:t>The second illustration is a plot of the policies that reside within 24 miles of the nodes of the two largest clusters. </a:t>
            </a:r>
            <a:endParaRPr sz="1000" dirty="0">
              <a:solidFill>
                <a:srgbClr val="EFEFEF"/>
              </a:solidFill>
            </a:endParaRPr>
          </a:p>
          <a:p>
            <a:pPr marL="0" lvl="0" indent="0" algn="l" rtl="0">
              <a:lnSpc>
                <a:spcPct val="115000"/>
              </a:lnSpc>
              <a:spcBef>
                <a:spcPts val="0"/>
              </a:spcBef>
              <a:spcAft>
                <a:spcPts val="0"/>
              </a:spcAft>
              <a:buNone/>
            </a:pPr>
            <a:endParaRPr sz="1000" b="1" dirty="0">
              <a:solidFill>
                <a:srgbClr val="EFEFEF"/>
              </a:solidFill>
            </a:endParaRPr>
          </a:p>
          <a:p>
            <a:pPr marL="0" lvl="0" indent="0" algn="l" rtl="0">
              <a:lnSpc>
                <a:spcPct val="115000"/>
              </a:lnSpc>
              <a:spcBef>
                <a:spcPts val="0"/>
              </a:spcBef>
              <a:spcAft>
                <a:spcPts val="0"/>
              </a:spcAft>
              <a:buNone/>
            </a:pPr>
            <a:r>
              <a:rPr lang="en" sz="1000" b="1" dirty="0">
                <a:solidFill>
                  <a:srgbClr val="EFEFEF"/>
                </a:solidFill>
              </a:rPr>
              <a:t>Observations</a:t>
            </a:r>
            <a:endParaRPr sz="1000" b="1" dirty="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dirty="0">
                <a:solidFill>
                  <a:srgbClr val="EFEFEF"/>
                </a:solidFill>
              </a:rPr>
              <a:t>For the most part the geolocation of </a:t>
            </a:r>
            <a:r>
              <a:rPr lang="en-US" sz="1000" dirty="0">
                <a:solidFill>
                  <a:srgbClr val="EFEFEF"/>
                </a:solidFill>
              </a:rPr>
              <a:t>ABC</a:t>
            </a:r>
            <a:r>
              <a:rPr lang="en" sz="1000" dirty="0">
                <a:solidFill>
                  <a:srgbClr val="EFEFEF"/>
                </a:solidFill>
              </a:rPr>
              <a:t>’s policies are highly concentrated. </a:t>
            </a:r>
            <a:endParaRPr sz="1000" dirty="0">
              <a:solidFill>
                <a:srgbClr val="EFEFEF"/>
              </a:solidFill>
            </a:endParaRPr>
          </a:p>
          <a:p>
            <a:pPr marL="342900" lvl="0" indent="-292100" algn="l" rtl="0">
              <a:lnSpc>
                <a:spcPct val="115000"/>
              </a:lnSpc>
              <a:spcBef>
                <a:spcPts val="0"/>
              </a:spcBef>
              <a:spcAft>
                <a:spcPts val="0"/>
              </a:spcAft>
              <a:buClr>
                <a:srgbClr val="EFEFEF"/>
              </a:buClr>
              <a:buSzPts val="1000"/>
              <a:buChar char="-"/>
            </a:pPr>
            <a:r>
              <a:rPr lang="en" sz="1000" dirty="0">
                <a:solidFill>
                  <a:srgbClr val="EFEFEF"/>
                </a:solidFill>
              </a:rPr>
              <a:t>Two clusters (3 &amp; 6) in particular comprise over 85% of all observations. </a:t>
            </a:r>
            <a:endParaRPr sz="1000" dirty="0">
              <a:solidFill>
                <a:srgbClr val="EFEFEF"/>
              </a:solidFill>
            </a:endParaRPr>
          </a:p>
          <a:p>
            <a:pPr marL="457200" lvl="0" indent="0" algn="l" rtl="0">
              <a:lnSpc>
                <a:spcPct val="115000"/>
              </a:lnSpc>
              <a:spcBef>
                <a:spcPts val="0"/>
              </a:spcBef>
              <a:spcAft>
                <a:spcPts val="0"/>
              </a:spcAft>
              <a:buNone/>
            </a:pPr>
            <a:endParaRPr sz="1000" dirty="0">
              <a:solidFill>
                <a:srgbClr val="EFEFEF"/>
              </a:solidFill>
            </a:endParaRPr>
          </a:p>
        </p:txBody>
      </p:sp>
      <p:pic>
        <p:nvPicPr>
          <p:cNvPr id="5" name="Audio 4">
            <a:hlinkClick r:id="" action="ppaction://media"/>
            <a:extLst>
              <a:ext uri="{FF2B5EF4-FFF2-40B4-BE49-F238E27FC236}">
                <a16:creationId xmlns:a16="http://schemas.microsoft.com/office/drawing/2014/main" id="{5879E250-F224-4379-B78D-72E3400D82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118277">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0" y="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71" name="Google Shape;71;p14"/>
          <p:cNvSpPr txBox="1"/>
          <p:nvPr/>
        </p:nvSpPr>
        <p:spPr>
          <a:xfrm>
            <a:off x="1063950" y="1601525"/>
            <a:ext cx="7016100" cy="177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200" b="1" dirty="0">
              <a:latin typeface="Roboto"/>
              <a:ea typeface="Roboto"/>
              <a:cs typeface="Roboto"/>
              <a:sym typeface="Roboto"/>
            </a:endParaRPr>
          </a:p>
          <a:p>
            <a:pPr marL="0" lvl="0" indent="0" algn="ctr" rtl="0">
              <a:spcBef>
                <a:spcPts val="0"/>
              </a:spcBef>
              <a:spcAft>
                <a:spcPts val="0"/>
              </a:spcAft>
              <a:buNone/>
            </a:pPr>
            <a:r>
              <a:rPr lang="en-US" sz="2200" dirty="0">
                <a:latin typeface="Roboto"/>
                <a:ea typeface="Roboto"/>
                <a:cs typeface="Roboto"/>
                <a:sym typeface="Roboto"/>
              </a:rPr>
              <a:t>ABC</a:t>
            </a:r>
            <a:r>
              <a:rPr lang="en" sz="2200" dirty="0">
                <a:latin typeface="Roboto"/>
                <a:ea typeface="Roboto"/>
                <a:cs typeface="Roboto"/>
                <a:sym typeface="Roboto"/>
              </a:rPr>
              <a:t> Insurance uses a </a:t>
            </a:r>
            <a:r>
              <a:rPr lang="en" sz="2200" b="1" dirty="0">
                <a:latin typeface="Roboto"/>
                <a:ea typeface="Roboto"/>
                <a:cs typeface="Roboto"/>
                <a:sym typeface="Roboto"/>
              </a:rPr>
              <a:t>proprietary</a:t>
            </a:r>
            <a:r>
              <a:rPr lang="en" sz="2200" dirty="0">
                <a:latin typeface="Roboto"/>
                <a:ea typeface="Roboto"/>
                <a:cs typeface="Roboto"/>
                <a:sym typeface="Roboto"/>
              </a:rPr>
              <a:t> </a:t>
            </a:r>
            <a:r>
              <a:rPr lang="en" sz="2200" b="1" dirty="0">
                <a:latin typeface="Roboto"/>
                <a:ea typeface="Roboto"/>
                <a:cs typeface="Roboto"/>
                <a:sym typeface="Roboto"/>
              </a:rPr>
              <a:t>fire-response-time-model</a:t>
            </a:r>
            <a:r>
              <a:rPr lang="en" sz="2200" dirty="0">
                <a:latin typeface="Roboto"/>
                <a:ea typeface="Roboto"/>
                <a:cs typeface="Roboto"/>
                <a:sym typeface="Roboto"/>
              </a:rPr>
              <a:t> for </a:t>
            </a:r>
            <a:r>
              <a:rPr lang="en" sz="2200" b="1" dirty="0">
                <a:latin typeface="Roboto"/>
                <a:ea typeface="Roboto"/>
                <a:cs typeface="Roboto"/>
                <a:sym typeface="Roboto"/>
              </a:rPr>
              <a:t>risk selection </a:t>
            </a:r>
            <a:r>
              <a:rPr lang="en" sz="2200" dirty="0">
                <a:latin typeface="Roboto"/>
                <a:ea typeface="Roboto"/>
                <a:cs typeface="Roboto"/>
                <a:sym typeface="Roboto"/>
              </a:rPr>
              <a:t>that </a:t>
            </a:r>
            <a:r>
              <a:rPr lang="en" sz="2200" b="1" dirty="0">
                <a:latin typeface="Roboto"/>
                <a:ea typeface="Roboto"/>
                <a:cs typeface="Roboto"/>
                <a:sym typeface="Roboto"/>
              </a:rPr>
              <a:t>contributes </a:t>
            </a:r>
            <a:r>
              <a:rPr lang="en" sz="2200" dirty="0">
                <a:latin typeface="Roboto"/>
                <a:ea typeface="Roboto"/>
                <a:cs typeface="Roboto"/>
                <a:sym typeface="Roboto"/>
              </a:rPr>
              <a:t>to an overall and relatively </a:t>
            </a:r>
            <a:r>
              <a:rPr lang="en" sz="2200" b="1" dirty="0">
                <a:latin typeface="Roboto"/>
                <a:ea typeface="Roboto"/>
                <a:cs typeface="Roboto"/>
                <a:sym typeface="Roboto"/>
              </a:rPr>
              <a:t>lower probability </a:t>
            </a:r>
            <a:r>
              <a:rPr lang="en" sz="2200" dirty="0">
                <a:latin typeface="Roboto"/>
                <a:ea typeface="Roboto"/>
                <a:cs typeface="Roboto"/>
                <a:sym typeface="Roboto"/>
              </a:rPr>
              <a:t>of incurring a </a:t>
            </a:r>
            <a:r>
              <a:rPr lang="en" sz="2200" b="1" dirty="0">
                <a:latin typeface="Roboto"/>
                <a:ea typeface="Roboto"/>
                <a:cs typeface="Roboto"/>
                <a:sym typeface="Roboto"/>
              </a:rPr>
              <a:t>severity loss</a:t>
            </a:r>
            <a:r>
              <a:rPr lang="en" sz="2200" dirty="0">
                <a:latin typeface="Roboto"/>
                <a:ea typeface="Roboto"/>
                <a:cs typeface="Roboto"/>
                <a:sym typeface="Roboto"/>
              </a:rPr>
              <a:t>. </a:t>
            </a:r>
            <a:endParaRPr sz="2200" dirty="0">
              <a:latin typeface="Roboto"/>
              <a:ea typeface="Roboto"/>
              <a:cs typeface="Roboto"/>
              <a:sym typeface="Roboto"/>
            </a:endParaRPr>
          </a:p>
          <a:p>
            <a:pPr marL="457200" lvl="0" indent="0" algn="ctr" rtl="0">
              <a:spcBef>
                <a:spcPts val="0"/>
              </a:spcBef>
              <a:spcAft>
                <a:spcPts val="0"/>
              </a:spcAft>
              <a:buNone/>
            </a:pPr>
            <a:endParaRPr sz="2000" dirty="0">
              <a:latin typeface="Roboto"/>
              <a:ea typeface="Roboto"/>
              <a:cs typeface="Roboto"/>
              <a:sym typeface="Roboto"/>
            </a:endParaRPr>
          </a:p>
          <a:p>
            <a:pPr marL="0" lvl="0" indent="0" algn="ctr" rtl="0">
              <a:spcBef>
                <a:spcPts val="0"/>
              </a:spcBef>
              <a:spcAft>
                <a:spcPts val="0"/>
              </a:spcAft>
              <a:buNone/>
            </a:pPr>
            <a:endParaRPr sz="2000" dirty="0">
              <a:latin typeface="Roboto"/>
              <a:ea typeface="Roboto"/>
              <a:cs typeface="Roboto"/>
              <a:sym typeface="Roboto"/>
            </a:endParaRPr>
          </a:p>
          <a:p>
            <a:pPr marL="0" lvl="0" indent="0" algn="ctr" rtl="0">
              <a:spcBef>
                <a:spcPts val="0"/>
              </a:spcBef>
              <a:spcAft>
                <a:spcPts val="0"/>
              </a:spcAft>
              <a:buNone/>
            </a:pPr>
            <a:endParaRPr sz="2000" i="1" dirty="0">
              <a:latin typeface="Roboto"/>
              <a:ea typeface="Roboto"/>
              <a:cs typeface="Roboto"/>
              <a:sym typeface="Roboto"/>
            </a:endParaRPr>
          </a:p>
        </p:txBody>
      </p:sp>
      <p:sp>
        <p:nvSpPr>
          <p:cNvPr id="72" name="Google Shape;72;p14"/>
          <p:cNvSpPr txBox="1"/>
          <p:nvPr/>
        </p:nvSpPr>
        <p:spPr>
          <a:xfrm>
            <a:off x="2315275" y="4175650"/>
            <a:ext cx="5970900" cy="62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300" i="1" dirty="0">
                <a:solidFill>
                  <a:schemeClr val="dk2"/>
                </a:solidFill>
                <a:latin typeface="Roboto"/>
                <a:ea typeface="Roboto"/>
                <a:cs typeface="Roboto"/>
                <a:sym typeface="Roboto"/>
              </a:rPr>
              <a:t>*For purposes of the Excess of Loss (XOL) treaty, severity is defined as a loss exceeding $3.5m. </a:t>
            </a:r>
            <a:r>
              <a:rPr lang="en" sz="1600" i="1" dirty="0">
                <a:solidFill>
                  <a:schemeClr val="dk2"/>
                </a:solidFill>
                <a:latin typeface="Roboto"/>
                <a:ea typeface="Roboto"/>
                <a:cs typeface="Roboto"/>
                <a:sym typeface="Roboto"/>
              </a:rPr>
              <a:t>  </a:t>
            </a:r>
            <a:endParaRPr sz="1600" i="1" dirty="0">
              <a:solidFill>
                <a:schemeClr val="dk2"/>
              </a:solidFill>
              <a:latin typeface="Roboto"/>
              <a:ea typeface="Roboto"/>
              <a:cs typeface="Roboto"/>
              <a:sym typeface="Roboto"/>
            </a:endParaRPr>
          </a:p>
        </p:txBody>
      </p:sp>
      <p:pic>
        <p:nvPicPr>
          <p:cNvPr id="2" name="Audio 1">
            <a:hlinkClick r:id="" action="ppaction://media"/>
            <a:extLst>
              <a:ext uri="{FF2B5EF4-FFF2-40B4-BE49-F238E27FC236}">
                <a16:creationId xmlns:a16="http://schemas.microsoft.com/office/drawing/2014/main" id="{DF7054B8-6944-4EE4-881D-D5E96C96A5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44671">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0" y="0"/>
            <a:ext cx="3733800" cy="8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ABC</a:t>
            </a:r>
            <a:r>
              <a:rPr lang="en" sz="2400" dirty="0"/>
              <a:t> Response Times</a:t>
            </a:r>
            <a:endParaRPr sz="2400" dirty="0"/>
          </a:p>
          <a:p>
            <a:pPr marL="0" lvl="0" indent="0" algn="l" rtl="0">
              <a:spcBef>
                <a:spcPts val="0"/>
              </a:spcBef>
              <a:spcAft>
                <a:spcPts val="0"/>
              </a:spcAft>
              <a:buNone/>
            </a:pPr>
            <a:r>
              <a:rPr lang="en" sz="1400" dirty="0">
                <a:solidFill>
                  <a:srgbClr val="F4CCCC"/>
                </a:solidFill>
              </a:rPr>
              <a:t>Versus NFIR</a:t>
            </a:r>
            <a:endParaRPr sz="1400" dirty="0">
              <a:solidFill>
                <a:srgbClr val="F4CCCC"/>
              </a:solidFill>
            </a:endParaRPr>
          </a:p>
        </p:txBody>
      </p:sp>
      <p:pic>
        <p:nvPicPr>
          <p:cNvPr id="222" name="Google Shape;222;p32"/>
          <p:cNvPicPr preferRelativeResize="0"/>
          <p:nvPr/>
        </p:nvPicPr>
        <p:blipFill>
          <a:blip r:embed="rId5">
            <a:alphaModFix/>
          </a:blip>
          <a:stretch>
            <a:fillRect/>
          </a:stretch>
        </p:blipFill>
        <p:spPr>
          <a:xfrm>
            <a:off x="4285300" y="276800"/>
            <a:ext cx="4572000" cy="2752725"/>
          </a:xfrm>
          <a:prstGeom prst="rect">
            <a:avLst/>
          </a:prstGeom>
          <a:noFill/>
          <a:ln>
            <a:noFill/>
          </a:ln>
        </p:spPr>
      </p:pic>
      <p:pic>
        <p:nvPicPr>
          <p:cNvPr id="223" name="Google Shape;223;p32"/>
          <p:cNvPicPr preferRelativeResize="0"/>
          <p:nvPr/>
        </p:nvPicPr>
        <p:blipFill rotWithShape="1">
          <a:blip r:embed="rId6">
            <a:alphaModFix/>
          </a:blip>
          <a:srcRect l="2219" t="28161" r="81587" b="50270"/>
          <a:stretch/>
        </p:blipFill>
        <p:spPr>
          <a:xfrm>
            <a:off x="4285300" y="3111825"/>
            <a:ext cx="2111674" cy="1582100"/>
          </a:xfrm>
          <a:prstGeom prst="rect">
            <a:avLst/>
          </a:prstGeom>
          <a:noFill/>
          <a:ln>
            <a:noFill/>
          </a:ln>
        </p:spPr>
      </p:pic>
      <p:sp>
        <p:nvSpPr>
          <p:cNvPr id="224" name="Google Shape;224;p32"/>
          <p:cNvSpPr txBox="1">
            <a:spLocks noGrp="1"/>
          </p:cNvSpPr>
          <p:nvPr>
            <p:ph type="body" idx="1"/>
          </p:nvPr>
        </p:nvSpPr>
        <p:spPr>
          <a:xfrm>
            <a:off x="314100" y="841200"/>
            <a:ext cx="3365802" cy="4190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b="1" dirty="0">
                <a:solidFill>
                  <a:srgbClr val="EFEFEF"/>
                </a:solidFill>
              </a:rPr>
              <a:t>Purpose</a:t>
            </a:r>
            <a:endParaRPr sz="900" b="1" dirty="0">
              <a:solidFill>
                <a:srgbClr val="EFEFEF"/>
              </a:solidFill>
            </a:endParaRPr>
          </a:p>
          <a:p>
            <a:pPr marL="342900" lvl="0" indent="-285750" algn="l" rtl="0">
              <a:lnSpc>
                <a:spcPct val="100000"/>
              </a:lnSpc>
              <a:spcBef>
                <a:spcPts val="0"/>
              </a:spcBef>
              <a:spcAft>
                <a:spcPts val="0"/>
              </a:spcAft>
              <a:buClr>
                <a:srgbClr val="EFEFEF"/>
              </a:buClr>
              <a:buSzPts val="900"/>
              <a:buChar char="-"/>
            </a:pPr>
            <a:r>
              <a:rPr lang="en" sz="900" dirty="0">
                <a:solidFill>
                  <a:srgbClr val="EFEFEF"/>
                </a:solidFill>
              </a:rPr>
              <a:t>To compare the distribution of response times for similarly located observations from the </a:t>
            </a:r>
            <a:r>
              <a:rPr lang="en-US" sz="900" dirty="0">
                <a:solidFill>
                  <a:srgbClr val="EFEFEF"/>
                </a:solidFill>
              </a:rPr>
              <a:t>ABC</a:t>
            </a:r>
            <a:r>
              <a:rPr lang="en" sz="900" dirty="0">
                <a:solidFill>
                  <a:srgbClr val="EFEFEF"/>
                </a:solidFill>
              </a:rPr>
              <a:t> and NFIR datasets.  </a:t>
            </a:r>
            <a:endParaRPr sz="900" dirty="0">
              <a:solidFill>
                <a:srgbClr val="EFEFEF"/>
              </a:solidFill>
            </a:endParaRPr>
          </a:p>
          <a:p>
            <a:pPr marL="457200" lvl="0" indent="0" algn="l" rtl="0">
              <a:lnSpc>
                <a:spcPct val="100000"/>
              </a:lnSpc>
              <a:spcBef>
                <a:spcPts val="0"/>
              </a:spcBef>
              <a:spcAft>
                <a:spcPts val="0"/>
              </a:spcAft>
              <a:buNone/>
            </a:pPr>
            <a:endParaRPr sz="900" dirty="0">
              <a:solidFill>
                <a:srgbClr val="EFEFEF"/>
              </a:solidFill>
            </a:endParaRPr>
          </a:p>
          <a:p>
            <a:pPr marL="0" lvl="0" indent="0" algn="l" rtl="0">
              <a:lnSpc>
                <a:spcPct val="100000"/>
              </a:lnSpc>
              <a:spcBef>
                <a:spcPts val="0"/>
              </a:spcBef>
              <a:spcAft>
                <a:spcPts val="0"/>
              </a:spcAft>
              <a:buNone/>
            </a:pPr>
            <a:r>
              <a:rPr lang="en" sz="900" b="1" dirty="0">
                <a:solidFill>
                  <a:srgbClr val="EFEFEF"/>
                </a:solidFill>
              </a:rPr>
              <a:t>Visualizations</a:t>
            </a:r>
            <a:endParaRPr sz="900" b="1" dirty="0">
              <a:solidFill>
                <a:srgbClr val="EFEFEF"/>
              </a:solidFill>
            </a:endParaRPr>
          </a:p>
          <a:p>
            <a:pPr marL="342900" lvl="0" indent="-285750" algn="l" rtl="0">
              <a:lnSpc>
                <a:spcPct val="100000"/>
              </a:lnSpc>
              <a:spcBef>
                <a:spcPts val="0"/>
              </a:spcBef>
              <a:spcAft>
                <a:spcPts val="0"/>
              </a:spcAft>
              <a:buClr>
                <a:srgbClr val="EFEFEF"/>
              </a:buClr>
              <a:buSzPts val="900"/>
              <a:buChar char="-"/>
            </a:pPr>
            <a:r>
              <a:rPr lang="en" sz="900" dirty="0">
                <a:solidFill>
                  <a:srgbClr val="EFEFEF"/>
                </a:solidFill>
              </a:rPr>
              <a:t>The graph at the top represents the percentage distribution of observations by response time. </a:t>
            </a:r>
            <a:endParaRPr sz="900" dirty="0">
              <a:solidFill>
                <a:srgbClr val="EFEFEF"/>
              </a:solidFill>
            </a:endParaRPr>
          </a:p>
          <a:p>
            <a:pPr marL="457200" lvl="0" indent="0" algn="l" rtl="0">
              <a:lnSpc>
                <a:spcPct val="100000"/>
              </a:lnSpc>
              <a:spcBef>
                <a:spcPts val="0"/>
              </a:spcBef>
              <a:spcAft>
                <a:spcPts val="0"/>
              </a:spcAft>
              <a:buNone/>
            </a:pPr>
            <a:r>
              <a:rPr lang="en" sz="900" dirty="0">
                <a:solidFill>
                  <a:srgbClr val="EFEFEF"/>
                </a:solidFill>
              </a:rPr>
              <a:t> </a:t>
            </a:r>
            <a:endParaRPr sz="900" dirty="0">
              <a:solidFill>
                <a:srgbClr val="EFEFEF"/>
              </a:solidFill>
            </a:endParaRPr>
          </a:p>
          <a:p>
            <a:pPr marL="342900" lvl="0" indent="-285750" algn="l" rtl="0">
              <a:lnSpc>
                <a:spcPct val="100000"/>
              </a:lnSpc>
              <a:spcBef>
                <a:spcPts val="0"/>
              </a:spcBef>
              <a:spcAft>
                <a:spcPts val="0"/>
              </a:spcAft>
              <a:buClr>
                <a:srgbClr val="EFEFEF"/>
              </a:buClr>
              <a:buSzPts val="900"/>
              <a:buChar char="-"/>
            </a:pPr>
            <a:r>
              <a:rPr lang="en" sz="900" dirty="0">
                <a:solidFill>
                  <a:srgbClr val="EFEFEF"/>
                </a:solidFill>
              </a:rPr>
              <a:t>The table at the bottom represents a comparison of measures of central tendency. </a:t>
            </a:r>
            <a:endParaRPr sz="900" dirty="0">
              <a:solidFill>
                <a:srgbClr val="EFEFEF"/>
              </a:solidFill>
            </a:endParaRPr>
          </a:p>
          <a:p>
            <a:pPr marL="457200" lvl="0" indent="0" algn="l" rtl="0">
              <a:lnSpc>
                <a:spcPct val="100000"/>
              </a:lnSpc>
              <a:spcBef>
                <a:spcPts val="0"/>
              </a:spcBef>
              <a:spcAft>
                <a:spcPts val="0"/>
              </a:spcAft>
              <a:buNone/>
            </a:pPr>
            <a:endParaRPr sz="900" dirty="0">
              <a:solidFill>
                <a:srgbClr val="EFEFEF"/>
              </a:solidFill>
            </a:endParaRPr>
          </a:p>
          <a:p>
            <a:pPr marL="0" lvl="0" indent="0" algn="l" rtl="0">
              <a:lnSpc>
                <a:spcPct val="100000"/>
              </a:lnSpc>
              <a:spcBef>
                <a:spcPts val="0"/>
              </a:spcBef>
              <a:spcAft>
                <a:spcPts val="0"/>
              </a:spcAft>
              <a:buNone/>
            </a:pPr>
            <a:r>
              <a:rPr lang="en" sz="900" b="1" dirty="0">
                <a:solidFill>
                  <a:srgbClr val="EFEFEF"/>
                </a:solidFill>
              </a:rPr>
              <a:t>Observations</a:t>
            </a:r>
            <a:endParaRPr sz="900" b="1" dirty="0">
              <a:solidFill>
                <a:srgbClr val="EFEFEF"/>
              </a:solidFill>
            </a:endParaRPr>
          </a:p>
          <a:p>
            <a:pPr marL="342900" lvl="0" indent="-285750" algn="l" rtl="0">
              <a:lnSpc>
                <a:spcPct val="100000"/>
              </a:lnSpc>
              <a:spcBef>
                <a:spcPts val="0"/>
              </a:spcBef>
              <a:spcAft>
                <a:spcPts val="0"/>
              </a:spcAft>
              <a:buClr>
                <a:srgbClr val="EFEFEF"/>
              </a:buClr>
              <a:buSzPts val="900"/>
              <a:buChar char="-"/>
            </a:pPr>
            <a:r>
              <a:rPr lang="en" sz="900" dirty="0">
                <a:solidFill>
                  <a:srgbClr val="EFEFEF"/>
                </a:solidFill>
              </a:rPr>
              <a:t>While both the </a:t>
            </a:r>
            <a:r>
              <a:rPr lang="en-US" sz="900" dirty="0">
                <a:solidFill>
                  <a:srgbClr val="EFEFEF"/>
                </a:solidFill>
              </a:rPr>
              <a:t>ABC</a:t>
            </a:r>
            <a:r>
              <a:rPr lang="en" sz="900" dirty="0">
                <a:solidFill>
                  <a:srgbClr val="EFEFEF"/>
                </a:solidFill>
              </a:rPr>
              <a:t> and NFIR distributions have a bell shaped curve, the Kurtosis (peak) is materially different.  </a:t>
            </a:r>
            <a:endParaRPr sz="900" dirty="0">
              <a:solidFill>
                <a:srgbClr val="EFEFEF"/>
              </a:solidFill>
            </a:endParaRPr>
          </a:p>
          <a:p>
            <a:pPr marL="457200" lvl="0" indent="0" algn="l" rtl="0">
              <a:lnSpc>
                <a:spcPct val="100000"/>
              </a:lnSpc>
              <a:spcBef>
                <a:spcPts val="0"/>
              </a:spcBef>
              <a:spcAft>
                <a:spcPts val="0"/>
              </a:spcAft>
              <a:buNone/>
            </a:pPr>
            <a:endParaRPr sz="900" dirty="0">
              <a:solidFill>
                <a:srgbClr val="EFEFEF"/>
              </a:solidFill>
            </a:endParaRPr>
          </a:p>
          <a:p>
            <a:pPr marL="342900" lvl="0" indent="-285750" algn="l" rtl="0">
              <a:lnSpc>
                <a:spcPct val="100000"/>
              </a:lnSpc>
              <a:spcBef>
                <a:spcPts val="0"/>
              </a:spcBef>
              <a:spcAft>
                <a:spcPts val="0"/>
              </a:spcAft>
              <a:buClr>
                <a:srgbClr val="EFEFEF"/>
              </a:buClr>
              <a:buSzPts val="900"/>
              <a:buChar char="-"/>
            </a:pPr>
            <a:r>
              <a:rPr lang="en" sz="900" dirty="0">
                <a:solidFill>
                  <a:srgbClr val="EFEFEF"/>
                </a:solidFill>
              </a:rPr>
              <a:t>For instance, both the </a:t>
            </a:r>
            <a:r>
              <a:rPr lang="en-US" sz="900" dirty="0">
                <a:solidFill>
                  <a:srgbClr val="EFEFEF"/>
                </a:solidFill>
              </a:rPr>
              <a:t>ABC</a:t>
            </a:r>
            <a:r>
              <a:rPr lang="en" sz="900" dirty="0">
                <a:solidFill>
                  <a:srgbClr val="EFEFEF"/>
                </a:solidFill>
              </a:rPr>
              <a:t> and NFIR datasets have similar mean and median measures of central tendency, yet over 50% of the </a:t>
            </a:r>
            <a:r>
              <a:rPr lang="en-US" sz="900" dirty="0">
                <a:solidFill>
                  <a:srgbClr val="EFEFEF"/>
                </a:solidFill>
              </a:rPr>
              <a:t>ABC</a:t>
            </a:r>
            <a:r>
              <a:rPr lang="en" sz="900" dirty="0">
                <a:solidFill>
                  <a:srgbClr val="EFEFEF"/>
                </a:solidFill>
              </a:rPr>
              <a:t> portfolio has response times of 4 versus less than 30% for NFIR.</a:t>
            </a:r>
            <a:endParaRPr sz="900" dirty="0">
              <a:solidFill>
                <a:srgbClr val="EFEFEF"/>
              </a:solidFill>
            </a:endParaRPr>
          </a:p>
          <a:p>
            <a:pPr marL="457200" lvl="0" indent="0" algn="l" rtl="0">
              <a:lnSpc>
                <a:spcPct val="100000"/>
              </a:lnSpc>
              <a:spcBef>
                <a:spcPts val="0"/>
              </a:spcBef>
              <a:spcAft>
                <a:spcPts val="0"/>
              </a:spcAft>
              <a:buNone/>
            </a:pPr>
            <a:endParaRPr sz="900" dirty="0">
              <a:solidFill>
                <a:srgbClr val="EFEFEF"/>
              </a:solidFill>
            </a:endParaRPr>
          </a:p>
          <a:p>
            <a:pPr marL="342900" lvl="0" indent="-285750" algn="l" rtl="0">
              <a:lnSpc>
                <a:spcPct val="100000"/>
              </a:lnSpc>
              <a:spcBef>
                <a:spcPts val="0"/>
              </a:spcBef>
              <a:spcAft>
                <a:spcPts val="0"/>
              </a:spcAft>
              <a:buClr>
                <a:srgbClr val="EFEFEF"/>
              </a:buClr>
              <a:buSzPts val="900"/>
              <a:buChar char="-"/>
            </a:pPr>
            <a:r>
              <a:rPr lang="en" sz="900" dirty="0">
                <a:solidFill>
                  <a:srgbClr val="EFEFEF"/>
                </a:solidFill>
              </a:rPr>
              <a:t>In addition, the fatness of the tails for the NFIR dataset are more pronounced in terms of the higher response times versus that of the </a:t>
            </a:r>
            <a:r>
              <a:rPr lang="en-US" sz="900" dirty="0">
                <a:solidFill>
                  <a:srgbClr val="EFEFEF"/>
                </a:solidFill>
              </a:rPr>
              <a:t>ABC</a:t>
            </a:r>
            <a:r>
              <a:rPr lang="en" sz="900" dirty="0">
                <a:solidFill>
                  <a:srgbClr val="EFEFEF"/>
                </a:solidFill>
              </a:rPr>
              <a:t> dataset.  </a:t>
            </a:r>
            <a:endParaRPr sz="900" dirty="0">
              <a:solidFill>
                <a:srgbClr val="EFEFEF"/>
              </a:solidFill>
            </a:endParaRPr>
          </a:p>
          <a:p>
            <a:pPr marL="0" lvl="0" indent="0" algn="l" rtl="0">
              <a:lnSpc>
                <a:spcPct val="100000"/>
              </a:lnSpc>
              <a:spcBef>
                <a:spcPts val="0"/>
              </a:spcBef>
              <a:spcAft>
                <a:spcPts val="0"/>
              </a:spcAft>
              <a:buNone/>
            </a:pPr>
            <a:endParaRPr sz="900" b="1" dirty="0">
              <a:solidFill>
                <a:srgbClr val="EFEFEF"/>
              </a:solidFill>
            </a:endParaRPr>
          </a:p>
          <a:p>
            <a:pPr marL="0" lvl="0" indent="0" algn="l" rtl="0">
              <a:lnSpc>
                <a:spcPct val="100000"/>
              </a:lnSpc>
              <a:spcBef>
                <a:spcPts val="0"/>
              </a:spcBef>
              <a:spcAft>
                <a:spcPts val="0"/>
              </a:spcAft>
              <a:buNone/>
            </a:pPr>
            <a:r>
              <a:rPr lang="en" sz="900" b="1" dirty="0">
                <a:solidFill>
                  <a:srgbClr val="EFEFEF"/>
                </a:solidFill>
              </a:rPr>
              <a:t>Conclusion</a:t>
            </a:r>
            <a:endParaRPr sz="900" dirty="0">
              <a:solidFill>
                <a:srgbClr val="EFEFEF"/>
              </a:solidFill>
            </a:endParaRPr>
          </a:p>
          <a:p>
            <a:pPr marL="342900" lvl="0" indent="-285750" algn="l" rtl="0">
              <a:lnSpc>
                <a:spcPct val="100000"/>
              </a:lnSpc>
              <a:spcBef>
                <a:spcPts val="0"/>
              </a:spcBef>
              <a:spcAft>
                <a:spcPts val="0"/>
              </a:spcAft>
              <a:buClr>
                <a:srgbClr val="EFEFEF"/>
              </a:buClr>
              <a:buSzPts val="900"/>
              <a:buChar char="-"/>
            </a:pPr>
            <a:r>
              <a:rPr lang="en" sz="900" dirty="0">
                <a:solidFill>
                  <a:srgbClr val="EFEFEF"/>
                </a:solidFill>
              </a:rPr>
              <a:t>The distribution of </a:t>
            </a:r>
            <a:r>
              <a:rPr lang="en-US" sz="900" dirty="0">
                <a:solidFill>
                  <a:srgbClr val="EFEFEF"/>
                </a:solidFill>
              </a:rPr>
              <a:t>ABC</a:t>
            </a:r>
            <a:r>
              <a:rPr lang="en" sz="900" dirty="0">
                <a:solidFill>
                  <a:srgbClr val="EFEFEF"/>
                </a:solidFill>
              </a:rPr>
              <a:t> fire scores does exhibit a pronounced difference when compared to the NFIR dataset for comparable geographical locations. </a:t>
            </a:r>
            <a:endParaRPr sz="900" dirty="0">
              <a:solidFill>
                <a:srgbClr val="EFEFEF"/>
              </a:solidFill>
            </a:endParaRPr>
          </a:p>
        </p:txBody>
      </p:sp>
      <p:sp>
        <p:nvSpPr>
          <p:cNvPr id="225" name="Google Shape;225;p32"/>
          <p:cNvSpPr txBox="1"/>
          <p:nvPr/>
        </p:nvSpPr>
        <p:spPr>
          <a:xfrm rot="-5400000">
            <a:off x="3464450" y="1357250"/>
            <a:ext cx="15465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66666"/>
                </a:solidFill>
                <a:latin typeface="Roboto"/>
                <a:ea typeface="Roboto"/>
                <a:cs typeface="Roboto"/>
                <a:sym typeface="Roboto"/>
              </a:rPr>
              <a:t>Prct. Total Observations</a:t>
            </a:r>
            <a:endParaRPr sz="1000">
              <a:solidFill>
                <a:srgbClr val="666666"/>
              </a:solidFill>
              <a:latin typeface="Roboto"/>
              <a:ea typeface="Roboto"/>
              <a:cs typeface="Roboto"/>
              <a:sym typeface="Roboto"/>
            </a:endParaRPr>
          </a:p>
        </p:txBody>
      </p:sp>
      <p:sp>
        <p:nvSpPr>
          <p:cNvPr id="226" name="Google Shape;226;p32"/>
          <p:cNvSpPr/>
          <p:nvPr/>
        </p:nvSpPr>
        <p:spPr>
          <a:xfrm>
            <a:off x="6413100" y="878350"/>
            <a:ext cx="342600" cy="841200"/>
          </a:xfrm>
          <a:prstGeom prst="rightBrace">
            <a:avLst>
              <a:gd name="adj1" fmla="val 50000"/>
              <a:gd name="adj2" fmla="val 50000"/>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txBox="1"/>
          <p:nvPr/>
        </p:nvSpPr>
        <p:spPr>
          <a:xfrm>
            <a:off x="6798625" y="1076500"/>
            <a:ext cx="22176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0000"/>
                </a:solidFill>
                <a:latin typeface="Roboto"/>
                <a:ea typeface="Roboto"/>
                <a:cs typeface="Roboto"/>
                <a:sym typeface="Roboto"/>
              </a:rPr>
              <a:t>Difference</a:t>
            </a:r>
            <a:endParaRPr sz="1200" dirty="0">
              <a:solidFill>
                <a:srgbClr val="FF0000"/>
              </a:solidFill>
              <a:latin typeface="Roboto"/>
              <a:ea typeface="Roboto"/>
              <a:cs typeface="Roboto"/>
              <a:sym typeface="Roboto"/>
            </a:endParaRPr>
          </a:p>
        </p:txBody>
      </p:sp>
      <p:sp>
        <p:nvSpPr>
          <p:cNvPr id="3" name="Rectangle 2">
            <a:extLst>
              <a:ext uri="{FF2B5EF4-FFF2-40B4-BE49-F238E27FC236}">
                <a16:creationId xmlns:a16="http://schemas.microsoft.com/office/drawing/2014/main" id="{8A3EE99C-EDE6-41CC-889C-6EC6EDDA3DD0}"/>
              </a:ext>
            </a:extLst>
          </p:cNvPr>
          <p:cNvSpPr/>
          <p:nvPr/>
        </p:nvSpPr>
        <p:spPr>
          <a:xfrm>
            <a:off x="5177523" y="355940"/>
            <a:ext cx="500458" cy="276999"/>
          </a:xfrm>
          <a:prstGeom prst="rect">
            <a:avLst/>
          </a:prstGeom>
          <a:solidFill>
            <a:schemeClr val="bg1"/>
          </a:solidFill>
        </p:spPr>
        <p:txBody>
          <a:bodyPr wrap="none">
            <a:spAutoFit/>
          </a:bodyPr>
          <a:lstStyle/>
          <a:p>
            <a:r>
              <a:rPr lang="en-US" sz="1200" dirty="0">
                <a:solidFill>
                  <a:schemeClr val="tx1"/>
                </a:solidFill>
              </a:rPr>
              <a:t>ABC</a:t>
            </a:r>
          </a:p>
        </p:txBody>
      </p:sp>
      <p:sp>
        <p:nvSpPr>
          <p:cNvPr id="11" name="Rectangle 10">
            <a:extLst>
              <a:ext uri="{FF2B5EF4-FFF2-40B4-BE49-F238E27FC236}">
                <a16:creationId xmlns:a16="http://schemas.microsoft.com/office/drawing/2014/main" id="{7CBDE1A0-89DB-4482-8187-3C7CFE8E1FF9}"/>
              </a:ext>
            </a:extLst>
          </p:cNvPr>
          <p:cNvSpPr/>
          <p:nvPr/>
        </p:nvSpPr>
        <p:spPr>
          <a:xfrm>
            <a:off x="5090908" y="3123533"/>
            <a:ext cx="421910" cy="230832"/>
          </a:xfrm>
          <a:prstGeom prst="rect">
            <a:avLst/>
          </a:prstGeom>
          <a:solidFill>
            <a:schemeClr val="tx1"/>
          </a:solidFill>
        </p:spPr>
        <p:txBody>
          <a:bodyPr wrap="none">
            <a:spAutoFit/>
          </a:bodyPr>
          <a:lstStyle/>
          <a:p>
            <a:r>
              <a:rPr lang="en-US" sz="900" dirty="0">
                <a:solidFill>
                  <a:schemeClr val="bg1"/>
                </a:solidFill>
              </a:rPr>
              <a:t>ABC</a:t>
            </a:r>
          </a:p>
        </p:txBody>
      </p:sp>
      <p:sp>
        <p:nvSpPr>
          <p:cNvPr id="14" name="Rectangle 13">
            <a:extLst>
              <a:ext uri="{FF2B5EF4-FFF2-40B4-BE49-F238E27FC236}">
                <a16:creationId xmlns:a16="http://schemas.microsoft.com/office/drawing/2014/main" id="{73CDAA52-3BC2-473E-8F45-847FA28F8EAC}"/>
              </a:ext>
            </a:extLst>
          </p:cNvPr>
          <p:cNvSpPr/>
          <p:nvPr/>
        </p:nvSpPr>
        <p:spPr>
          <a:xfrm>
            <a:off x="6273126" y="2747509"/>
            <a:ext cx="396262" cy="215444"/>
          </a:xfrm>
          <a:prstGeom prst="rect">
            <a:avLst/>
          </a:prstGeom>
          <a:solidFill>
            <a:schemeClr val="bg1"/>
          </a:solidFill>
        </p:spPr>
        <p:txBody>
          <a:bodyPr wrap="none">
            <a:spAutoFit/>
          </a:bodyPr>
          <a:lstStyle/>
          <a:p>
            <a:r>
              <a:rPr lang="en-US" sz="800" dirty="0">
                <a:solidFill>
                  <a:schemeClr val="tx1"/>
                </a:solidFill>
              </a:rPr>
              <a:t>ABC</a:t>
            </a:r>
          </a:p>
        </p:txBody>
      </p:sp>
      <p:pic>
        <p:nvPicPr>
          <p:cNvPr id="7" name="Audio 6">
            <a:hlinkClick r:id="" action="ppaction://media"/>
            <a:extLst>
              <a:ext uri="{FF2B5EF4-FFF2-40B4-BE49-F238E27FC236}">
                <a16:creationId xmlns:a16="http://schemas.microsoft.com/office/drawing/2014/main" id="{BC61A6B1-1B7E-4636-AA9B-BBB3A3B170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82184">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1904550" y="1462550"/>
            <a:ext cx="5677500" cy="12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rgbClr val="FFFFFF"/>
                </a:solidFill>
                <a:latin typeface="Arial"/>
                <a:ea typeface="Arial"/>
                <a:cs typeface="Arial"/>
                <a:sym typeface="Arial"/>
              </a:rPr>
              <a:t>ABC</a:t>
            </a:r>
            <a:r>
              <a:rPr lang="en" sz="2500" b="1" dirty="0">
                <a:solidFill>
                  <a:srgbClr val="FFFFFF"/>
                </a:solidFill>
                <a:latin typeface="Arial"/>
                <a:ea typeface="Arial"/>
                <a:cs typeface="Arial"/>
                <a:sym typeface="Arial"/>
              </a:rPr>
              <a:t>’s portfolio has exhibited a low probability of incurring a severity loss &gt; $3.5m. </a:t>
            </a:r>
            <a:endParaRPr sz="2500" dirty="0">
              <a:solidFill>
                <a:srgbClr val="FFFFFF"/>
              </a:solidFill>
            </a:endParaRPr>
          </a:p>
        </p:txBody>
      </p:sp>
      <p:pic>
        <p:nvPicPr>
          <p:cNvPr id="2" name="Audio 1">
            <a:hlinkClick r:id="" action="ppaction://media"/>
            <a:extLst>
              <a:ext uri="{FF2B5EF4-FFF2-40B4-BE49-F238E27FC236}">
                <a16:creationId xmlns:a16="http://schemas.microsoft.com/office/drawing/2014/main" id="{BEBBCC0E-5812-4FEF-B539-8BC838534D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45436">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4"/>
          <p:cNvPicPr preferRelativeResize="0"/>
          <p:nvPr/>
        </p:nvPicPr>
        <p:blipFill>
          <a:blip r:embed="rId5">
            <a:alphaModFix/>
          </a:blip>
          <a:stretch>
            <a:fillRect/>
          </a:stretch>
        </p:blipFill>
        <p:spPr>
          <a:xfrm>
            <a:off x="4744700" y="13857"/>
            <a:ext cx="3646350" cy="2571729"/>
          </a:xfrm>
          <a:prstGeom prst="rect">
            <a:avLst/>
          </a:prstGeom>
          <a:noFill/>
          <a:ln w="9525" cap="flat" cmpd="sng">
            <a:solidFill>
              <a:srgbClr val="666666"/>
            </a:solidFill>
            <a:prstDash val="solid"/>
            <a:round/>
            <a:headEnd type="none" w="sm" len="sm"/>
            <a:tailEnd type="none" w="sm" len="sm"/>
          </a:ln>
        </p:spPr>
      </p:pic>
      <p:pic>
        <p:nvPicPr>
          <p:cNvPr id="238" name="Google Shape;238;p34"/>
          <p:cNvPicPr preferRelativeResize="0"/>
          <p:nvPr/>
        </p:nvPicPr>
        <p:blipFill>
          <a:blip r:embed="rId6">
            <a:alphaModFix/>
          </a:blip>
          <a:stretch>
            <a:fillRect/>
          </a:stretch>
        </p:blipFill>
        <p:spPr>
          <a:xfrm>
            <a:off x="4744712" y="2557888"/>
            <a:ext cx="3646338" cy="2571750"/>
          </a:xfrm>
          <a:prstGeom prst="rect">
            <a:avLst/>
          </a:prstGeom>
          <a:noFill/>
          <a:ln w="9525" cap="flat" cmpd="sng">
            <a:solidFill>
              <a:srgbClr val="666666"/>
            </a:solidFill>
            <a:prstDash val="solid"/>
            <a:round/>
            <a:headEnd type="none" w="sm" len="sm"/>
            <a:tailEnd type="none" w="sm" len="sm"/>
          </a:ln>
        </p:spPr>
      </p:pic>
      <p:sp>
        <p:nvSpPr>
          <p:cNvPr id="239" name="Google Shape;239;p34"/>
          <p:cNvSpPr txBox="1">
            <a:spLocks noGrp="1"/>
          </p:cNvSpPr>
          <p:nvPr>
            <p:ph type="title"/>
          </p:nvPr>
        </p:nvSpPr>
        <p:spPr>
          <a:xfrm>
            <a:off x="0" y="0"/>
            <a:ext cx="3752100" cy="12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Fitting a Probability Dist.</a:t>
            </a:r>
            <a:endParaRPr sz="2200"/>
          </a:p>
          <a:p>
            <a:pPr marL="0" lvl="0" indent="0" algn="l" rtl="0">
              <a:spcBef>
                <a:spcPts val="0"/>
              </a:spcBef>
              <a:spcAft>
                <a:spcPts val="0"/>
              </a:spcAft>
              <a:buNone/>
            </a:pPr>
            <a:r>
              <a:rPr lang="en" sz="1400">
                <a:solidFill>
                  <a:srgbClr val="E6B8AF"/>
                </a:solidFill>
              </a:rPr>
              <a:t>Fire Losses</a:t>
            </a:r>
            <a:endParaRPr sz="1400">
              <a:solidFill>
                <a:srgbClr val="E6B8AF"/>
              </a:solidFill>
            </a:endParaRPr>
          </a:p>
        </p:txBody>
      </p:sp>
      <p:sp>
        <p:nvSpPr>
          <p:cNvPr id="240" name="Google Shape;240;p34"/>
          <p:cNvSpPr txBox="1">
            <a:spLocks noGrp="1"/>
          </p:cNvSpPr>
          <p:nvPr>
            <p:ph type="subTitle" idx="4294967295"/>
          </p:nvPr>
        </p:nvSpPr>
        <p:spPr>
          <a:xfrm>
            <a:off x="228075" y="775075"/>
            <a:ext cx="3395400" cy="4323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rgbClr val="FFFFFF"/>
                </a:solidFill>
              </a:rPr>
              <a:t>Purpose</a:t>
            </a:r>
            <a:endParaRPr sz="1000" b="1">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Fit a theoretical distribution to the historical total incurred fire losses. </a:t>
            </a:r>
            <a:endParaRPr sz="1000">
              <a:solidFill>
                <a:srgbClr val="FFFFFF"/>
              </a:solidFill>
            </a:endParaRPr>
          </a:p>
          <a:p>
            <a:pPr marL="0" lvl="0" indent="0" algn="l" rtl="0">
              <a:lnSpc>
                <a:spcPct val="115000"/>
              </a:lnSpc>
              <a:spcBef>
                <a:spcPts val="0"/>
              </a:spcBef>
              <a:spcAft>
                <a:spcPts val="0"/>
              </a:spcAft>
              <a:buNone/>
            </a:pPr>
            <a:endParaRPr sz="1000" b="1">
              <a:solidFill>
                <a:srgbClr val="FFFFFF"/>
              </a:solidFill>
            </a:endParaRPr>
          </a:p>
          <a:p>
            <a:pPr marL="0" lvl="0" indent="0" algn="l" rtl="0">
              <a:lnSpc>
                <a:spcPct val="115000"/>
              </a:lnSpc>
              <a:spcBef>
                <a:spcPts val="0"/>
              </a:spcBef>
              <a:spcAft>
                <a:spcPts val="0"/>
              </a:spcAft>
              <a:buNone/>
            </a:pPr>
            <a:r>
              <a:rPr lang="en" sz="1000" b="1">
                <a:solidFill>
                  <a:srgbClr val="FFFFFF"/>
                </a:solidFill>
              </a:rPr>
              <a:t>Visualizations</a:t>
            </a:r>
            <a:endParaRPr sz="1000" b="1">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The Cullen and Frey Graph compares the skewness and kurtosis of the observed distribution to other well known distributions. </a:t>
            </a: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The bottom visualizations represent various measures of goodness of fit of a theoretical gamma distribution versus the observed distribution. </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r>
              <a:rPr lang="en" sz="1000" b="1">
                <a:solidFill>
                  <a:srgbClr val="FFFFFF"/>
                </a:solidFill>
              </a:rPr>
              <a:t>Observations</a:t>
            </a: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Both the Cullen Frey Graph and measures of goodness of fit indicate the distribution of fire losses follows a gamma/exponential distribution. </a:t>
            </a: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The log likelihood values for competing distributions support the argument that this is a gamma/exponential distribution. </a:t>
            </a:r>
            <a:endParaRPr sz="1000">
              <a:solidFill>
                <a:srgbClr val="FFFFFF"/>
              </a:solidFill>
            </a:endParaRPr>
          </a:p>
          <a:p>
            <a:pPr marL="457200" lvl="0" indent="0" algn="l" rtl="0">
              <a:lnSpc>
                <a:spcPct val="115000"/>
              </a:lnSpc>
              <a:spcBef>
                <a:spcPts val="0"/>
              </a:spcBef>
              <a:spcAft>
                <a:spcPts val="0"/>
              </a:spcAft>
              <a:buNone/>
            </a:pPr>
            <a:endParaRPr sz="1000">
              <a:solidFill>
                <a:srgbClr val="FFFFFF"/>
              </a:solidFill>
            </a:endParaRPr>
          </a:p>
        </p:txBody>
      </p:sp>
      <p:sp>
        <p:nvSpPr>
          <p:cNvPr id="241" name="Google Shape;241;p34"/>
          <p:cNvSpPr txBox="1"/>
          <p:nvPr/>
        </p:nvSpPr>
        <p:spPr>
          <a:xfrm>
            <a:off x="3777600" y="2557900"/>
            <a:ext cx="967200" cy="8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242" name="Google Shape;242;p34"/>
          <p:cNvSpPr/>
          <p:nvPr/>
        </p:nvSpPr>
        <p:spPr>
          <a:xfrm>
            <a:off x="3838350" y="2557900"/>
            <a:ext cx="845700" cy="774600"/>
          </a:xfrm>
          <a:prstGeom prst="verticalScroll">
            <a:avLst>
              <a:gd name="adj" fmla="val 125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latin typeface="Roboto"/>
                <a:ea typeface="Roboto"/>
                <a:cs typeface="Roboto"/>
                <a:sym typeface="Roboto"/>
              </a:rPr>
              <a:t>Gamma distribution fit to observed data. </a:t>
            </a:r>
            <a:endParaRPr sz="1100"/>
          </a:p>
        </p:txBody>
      </p:sp>
      <p:pic>
        <p:nvPicPr>
          <p:cNvPr id="243" name="Google Shape;243;p34"/>
          <p:cNvPicPr preferRelativeResize="0"/>
          <p:nvPr/>
        </p:nvPicPr>
        <p:blipFill>
          <a:blip r:embed="rId7">
            <a:alphaModFix/>
          </a:blip>
          <a:stretch>
            <a:fillRect/>
          </a:stretch>
        </p:blipFill>
        <p:spPr>
          <a:xfrm>
            <a:off x="655250" y="4564963"/>
            <a:ext cx="2000250" cy="533400"/>
          </a:xfrm>
          <a:prstGeom prst="rect">
            <a:avLst/>
          </a:prstGeom>
          <a:noFill/>
          <a:ln>
            <a:noFill/>
          </a:ln>
        </p:spPr>
      </p:pic>
      <p:pic>
        <p:nvPicPr>
          <p:cNvPr id="2" name="Audio 1">
            <a:hlinkClick r:id="" action="ppaction://media"/>
            <a:extLst>
              <a:ext uri="{FF2B5EF4-FFF2-40B4-BE49-F238E27FC236}">
                <a16:creationId xmlns:a16="http://schemas.microsoft.com/office/drawing/2014/main" id="{3EE1C2C8-0D41-41EF-8648-97E0CDD9DE2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p:transition spd="slow" advTm="129073">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0" y="0"/>
            <a:ext cx="33141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 Gamma Distr.</a:t>
            </a:r>
            <a:endParaRPr/>
          </a:p>
          <a:p>
            <a:pPr marL="0" lvl="0" indent="0" algn="l" rtl="0">
              <a:spcBef>
                <a:spcPts val="0"/>
              </a:spcBef>
              <a:spcAft>
                <a:spcPts val="0"/>
              </a:spcAft>
              <a:buNone/>
            </a:pPr>
            <a:r>
              <a:rPr lang="en" sz="1400">
                <a:solidFill>
                  <a:srgbClr val="F4CCCC"/>
                </a:solidFill>
              </a:rPr>
              <a:t>Likelihood of Severity Loss</a:t>
            </a:r>
            <a:endParaRPr sz="1400">
              <a:solidFill>
                <a:srgbClr val="F4CCCC"/>
              </a:solidFill>
            </a:endParaRPr>
          </a:p>
        </p:txBody>
      </p:sp>
      <p:sp>
        <p:nvSpPr>
          <p:cNvPr id="249" name="Google Shape;249;p35"/>
          <p:cNvSpPr txBox="1"/>
          <p:nvPr/>
        </p:nvSpPr>
        <p:spPr>
          <a:xfrm>
            <a:off x="221925" y="765717"/>
            <a:ext cx="4231800" cy="42797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rgbClr val="F3F3F3"/>
                </a:solidFill>
                <a:latin typeface="Roboto"/>
                <a:ea typeface="Roboto"/>
                <a:cs typeface="Roboto"/>
                <a:sym typeface="Roboto"/>
              </a:rPr>
              <a:t>Purpose</a:t>
            </a:r>
            <a:endParaRPr sz="1000" b="1"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Fit a gamma distribution to the fire loss data in order to calculate the likelihood of incurring a loss in excess of $3.5m.</a:t>
            </a:r>
            <a:endParaRPr sz="1000"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Generate 1m random losses from fit gamma distribution to calculate number of losses &gt; $3.5m</a:t>
            </a:r>
            <a:endParaRPr sz="1000" dirty="0">
              <a:solidFill>
                <a:srgbClr val="F3F3F3"/>
              </a:solidFill>
              <a:latin typeface="Roboto"/>
              <a:ea typeface="Roboto"/>
              <a:cs typeface="Roboto"/>
              <a:sym typeface="Roboto"/>
            </a:endParaRPr>
          </a:p>
          <a:p>
            <a:pPr marL="0" lvl="0" indent="0" algn="l" rtl="0">
              <a:spcBef>
                <a:spcPts val="0"/>
              </a:spcBef>
              <a:spcAft>
                <a:spcPts val="0"/>
              </a:spcAft>
              <a:buNone/>
            </a:pPr>
            <a:endParaRPr sz="1000" dirty="0">
              <a:solidFill>
                <a:srgbClr val="F3F3F3"/>
              </a:solidFill>
              <a:latin typeface="Roboto"/>
              <a:ea typeface="Roboto"/>
              <a:cs typeface="Roboto"/>
              <a:sym typeface="Roboto"/>
            </a:endParaRPr>
          </a:p>
          <a:p>
            <a:pPr marL="0" lvl="0" indent="0" algn="l" rtl="0">
              <a:spcBef>
                <a:spcPts val="0"/>
              </a:spcBef>
              <a:spcAft>
                <a:spcPts val="0"/>
              </a:spcAft>
              <a:buNone/>
            </a:pPr>
            <a:r>
              <a:rPr lang="en" sz="1000" b="1" dirty="0">
                <a:solidFill>
                  <a:srgbClr val="F3F3F3"/>
                </a:solidFill>
                <a:latin typeface="Roboto"/>
                <a:ea typeface="Roboto"/>
                <a:cs typeface="Roboto"/>
                <a:sym typeface="Roboto"/>
              </a:rPr>
              <a:t>Visualizations</a:t>
            </a:r>
            <a:endParaRPr sz="1000" b="1" dirty="0">
              <a:solidFill>
                <a:srgbClr val="F3F3F3"/>
              </a:solidFill>
              <a:latin typeface="Roboto"/>
              <a:ea typeface="Roboto"/>
              <a:cs typeface="Roboto"/>
              <a:sym typeface="Roboto"/>
            </a:endParaRPr>
          </a:p>
          <a:p>
            <a:pPr marL="4572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The first plot is the probability distribution fit to the loss data. </a:t>
            </a:r>
            <a:endParaRPr sz="1000" dirty="0">
              <a:solidFill>
                <a:srgbClr val="F3F3F3"/>
              </a:solidFill>
              <a:latin typeface="Roboto"/>
              <a:ea typeface="Roboto"/>
              <a:cs typeface="Roboto"/>
              <a:sym typeface="Roboto"/>
            </a:endParaRPr>
          </a:p>
          <a:p>
            <a:pPr marL="4572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The second is a discrete distribution derived from generating 1m losses from the same gamma distr. </a:t>
            </a:r>
            <a:endParaRPr sz="1000" dirty="0">
              <a:solidFill>
                <a:srgbClr val="F3F3F3"/>
              </a:solidFill>
              <a:latin typeface="Roboto"/>
              <a:ea typeface="Roboto"/>
              <a:cs typeface="Roboto"/>
              <a:sym typeface="Roboto"/>
            </a:endParaRPr>
          </a:p>
          <a:p>
            <a:pPr marL="0" lvl="0" indent="0" algn="l" rtl="0">
              <a:spcBef>
                <a:spcPts val="0"/>
              </a:spcBef>
              <a:spcAft>
                <a:spcPts val="0"/>
              </a:spcAft>
              <a:buNone/>
            </a:pPr>
            <a:endParaRPr sz="1000" dirty="0">
              <a:solidFill>
                <a:srgbClr val="F3F3F3"/>
              </a:solidFill>
              <a:latin typeface="Roboto"/>
              <a:ea typeface="Roboto"/>
              <a:cs typeface="Roboto"/>
              <a:sym typeface="Roboto"/>
            </a:endParaRPr>
          </a:p>
          <a:p>
            <a:pPr marL="0" lvl="0" indent="0" algn="l" rtl="0">
              <a:spcBef>
                <a:spcPts val="0"/>
              </a:spcBef>
              <a:spcAft>
                <a:spcPts val="0"/>
              </a:spcAft>
              <a:buNone/>
            </a:pPr>
            <a:r>
              <a:rPr lang="en" sz="1000" b="1" dirty="0">
                <a:solidFill>
                  <a:srgbClr val="F3F3F3"/>
                </a:solidFill>
                <a:latin typeface="Roboto"/>
                <a:ea typeface="Roboto"/>
                <a:cs typeface="Roboto"/>
                <a:sym typeface="Roboto"/>
              </a:rPr>
              <a:t>Loss Probabilities</a:t>
            </a:r>
            <a:endParaRPr sz="1000"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P &lt; 100k		51%</a:t>
            </a:r>
            <a:endParaRPr sz="1000"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P &lt; 500k		83%</a:t>
            </a:r>
            <a:endParaRPr sz="1000"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P &lt; 1m		94%</a:t>
            </a:r>
            <a:endParaRPr sz="1000"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P &lt; 3.5m		99.92%</a:t>
            </a:r>
            <a:endParaRPr sz="1000" dirty="0">
              <a:solidFill>
                <a:srgbClr val="F3F3F3"/>
              </a:solidFill>
              <a:latin typeface="Roboto"/>
              <a:ea typeface="Roboto"/>
              <a:cs typeface="Roboto"/>
              <a:sym typeface="Roboto"/>
            </a:endParaRPr>
          </a:p>
          <a:p>
            <a:pPr marL="0" lvl="0" indent="0" algn="l" rtl="0">
              <a:spcBef>
                <a:spcPts val="0"/>
              </a:spcBef>
              <a:spcAft>
                <a:spcPts val="0"/>
              </a:spcAft>
              <a:buNone/>
            </a:pPr>
            <a:endParaRPr sz="1000" b="1" dirty="0">
              <a:solidFill>
                <a:srgbClr val="F3F3F3"/>
              </a:solidFill>
              <a:latin typeface="Roboto"/>
              <a:ea typeface="Roboto"/>
              <a:cs typeface="Roboto"/>
              <a:sym typeface="Roboto"/>
            </a:endParaRPr>
          </a:p>
          <a:p>
            <a:pPr marL="0" lvl="0" indent="0" algn="l" rtl="0">
              <a:spcBef>
                <a:spcPts val="0"/>
              </a:spcBef>
              <a:spcAft>
                <a:spcPts val="0"/>
              </a:spcAft>
              <a:buNone/>
            </a:pPr>
            <a:r>
              <a:rPr lang="en" sz="1000" b="1" dirty="0">
                <a:solidFill>
                  <a:srgbClr val="F3F3F3"/>
                </a:solidFill>
                <a:latin typeface="Roboto"/>
                <a:ea typeface="Roboto"/>
                <a:cs typeface="Roboto"/>
                <a:sym typeface="Roboto"/>
              </a:rPr>
              <a:t>Randomly Generated Losses </a:t>
            </a:r>
            <a:endParaRPr sz="1000"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1st Qu.		$13,763        -    Median                 $90,136</a:t>
            </a:r>
            <a:endParaRPr sz="1000"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Mean 		$259,611      -    Max                      $9,337,957</a:t>
            </a:r>
            <a:endParaRPr sz="1000"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Cnt &gt; 3.5m	802                -    Prob &gt; 3.5m	.07%</a:t>
            </a:r>
            <a:endParaRPr sz="1000" dirty="0">
              <a:solidFill>
                <a:srgbClr val="F3F3F3"/>
              </a:solidFill>
              <a:latin typeface="Roboto"/>
              <a:ea typeface="Roboto"/>
              <a:cs typeface="Roboto"/>
              <a:sym typeface="Roboto"/>
            </a:endParaRPr>
          </a:p>
          <a:p>
            <a:pPr marL="0" lvl="0" indent="0" algn="l" rtl="0">
              <a:spcBef>
                <a:spcPts val="0"/>
              </a:spcBef>
              <a:spcAft>
                <a:spcPts val="0"/>
              </a:spcAft>
              <a:buNone/>
            </a:pPr>
            <a:endParaRPr sz="1000" dirty="0">
              <a:solidFill>
                <a:srgbClr val="F3F3F3"/>
              </a:solidFill>
              <a:latin typeface="Roboto"/>
              <a:ea typeface="Roboto"/>
              <a:cs typeface="Roboto"/>
              <a:sym typeface="Roboto"/>
            </a:endParaRPr>
          </a:p>
          <a:p>
            <a:pPr marL="0" lvl="0" indent="0" algn="l" rtl="0">
              <a:spcBef>
                <a:spcPts val="0"/>
              </a:spcBef>
              <a:spcAft>
                <a:spcPts val="0"/>
              </a:spcAft>
              <a:buNone/>
            </a:pPr>
            <a:r>
              <a:rPr lang="en" sz="1000" b="1" dirty="0">
                <a:solidFill>
                  <a:srgbClr val="F3F3F3"/>
                </a:solidFill>
                <a:latin typeface="Roboto"/>
                <a:ea typeface="Roboto"/>
                <a:cs typeface="Roboto"/>
                <a:sym typeface="Roboto"/>
              </a:rPr>
              <a:t>Observations</a:t>
            </a:r>
            <a:endParaRPr sz="1000" b="1"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The gamma distribution fits very well to our historical loss data.</a:t>
            </a:r>
            <a:endParaRPr sz="1000" dirty="0">
              <a:solidFill>
                <a:srgbClr val="F3F3F3"/>
              </a:solidFill>
              <a:latin typeface="Roboto"/>
              <a:ea typeface="Roboto"/>
              <a:cs typeface="Roboto"/>
              <a:sym typeface="Roboto"/>
            </a:endParaRPr>
          </a:p>
          <a:p>
            <a:pPr marL="342900" lvl="0" indent="-292100" algn="l" rtl="0">
              <a:spcBef>
                <a:spcPts val="0"/>
              </a:spcBef>
              <a:spcAft>
                <a:spcPts val="0"/>
              </a:spcAft>
              <a:buClr>
                <a:srgbClr val="F3F3F3"/>
              </a:buClr>
              <a:buSzPts val="1000"/>
              <a:buFont typeface="Roboto"/>
              <a:buChar char="-"/>
            </a:pPr>
            <a:r>
              <a:rPr lang="en" sz="1000" dirty="0">
                <a:solidFill>
                  <a:srgbClr val="F3F3F3"/>
                </a:solidFill>
                <a:latin typeface="Roboto"/>
                <a:ea typeface="Roboto"/>
                <a:cs typeface="Roboto"/>
                <a:sym typeface="Roboto"/>
              </a:rPr>
              <a:t>Based on historical loss data there is roughly a 0.08% (or 802 per 1m chance) of incurring a loss &gt; $3.5m.</a:t>
            </a:r>
            <a:endParaRPr sz="1000" dirty="0">
              <a:solidFill>
                <a:srgbClr val="F3F3F3"/>
              </a:solidFill>
              <a:latin typeface="Roboto"/>
              <a:ea typeface="Roboto"/>
              <a:cs typeface="Roboto"/>
              <a:sym typeface="Roboto"/>
            </a:endParaRPr>
          </a:p>
          <a:p>
            <a:pPr marL="0" lvl="0" indent="0" algn="l" rtl="0">
              <a:spcBef>
                <a:spcPts val="0"/>
              </a:spcBef>
              <a:spcAft>
                <a:spcPts val="0"/>
              </a:spcAft>
              <a:buNone/>
            </a:pPr>
            <a:endParaRPr sz="1000" dirty="0">
              <a:solidFill>
                <a:srgbClr val="F3F3F3"/>
              </a:solidFill>
              <a:latin typeface="Roboto"/>
              <a:ea typeface="Roboto"/>
              <a:cs typeface="Roboto"/>
              <a:sym typeface="Roboto"/>
            </a:endParaRPr>
          </a:p>
        </p:txBody>
      </p:sp>
      <p:pic>
        <p:nvPicPr>
          <p:cNvPr id="250" name="Google Shape;250;p35"/>
          <p:cNvPicPr preferRelativeResize="0"/>
          <p:nvPr/>
        </p:nvPicPr>
        <p:blipFill>
          <a:blip r:embed="rId5">
            <a:alphaModFix/>
          </a:blip>
          <a:stretch>
            <a:fillRect/>
          </a:stretch>
        </p:blipFill>
        <p:spPr>
          <a:xfrm>
            <a:off x="5310075" y="82450"/>
            <a:ext cx="3129150" cy="2411775"/>
          </a:xfrm>
          <a:prstGeom prst="rect">
            <a:avLst/>
          </a:prstGeom>
          <a:noFill/>
          <a:ln>
            <a:noFill/>
          </a:ln>
        </p:spPr>
      </p:pic>
      <p:pic>
        <p:nvPicPr>
          <p:cNvPr id="251" name="Google Shape;251;p35"/>
          <p:cNvPicPr preferRelativeResize="0"/>
          <p:nvPr/>
        </p:nvPicPr>
        <p:blipFill rotWithShape="1">
          <a:blip r:embed="rId6">
            <a:alphaModFix/>
          </a:blip>
          <a:srcRect t="3016"/>
          <a:stretch/>
        </p:blipFill>
        <p:spPr>
          <a:xfrm>
            <a:off x="5310075" y="2494225"/>
            <a:ext cx="2685625" cy="2624551"/>
          </a:xfrm>
          <a:prstGeom prst="rect">
            <a:avLst/>
          </a:prstGeom>
          <a:noFill/>
          <a:ln>
            <a:noFill/>
          </a:ln>
        </p:spPr>
      </p:pic>
      <p:pic>
        <p:nvPicPr>
          <p:cNvPr id="3" name="Audio 2">
            <a:hlinkClick r:id="" action="ppaction://media"/>
            <a:extLst>
              <a:ext uri="{FF2B5EF4-FFF2-40B4-BE49-F238E27FC236}">
                <a16:creationId xmlns:a16="http://schemas.microsoft.com/office/drawing/2014/main" id="{B9B58A37-5735-424E-AC5F-3A5C31516F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74803">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1844475" y="1462550"/>
            <a:ext cx="5334900" cy="12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Concluding Remarks</a:t>
            </a:r>
            <a:endParaRPr sz="3100"/>
          </a:p>
        </p:txBody>
      </p:sp>
      <p:pic>
        <p:nvPicPr>
          <p:cNvPr id="3" name="Audio 2">
            <a:hlinkClick r:id="" action="ppaction://media"/>
            <a:extLst>
              <a:ext uri="{FF2B5EF4-FFF2-40B4-BE49-F238E27FC236}">
                <a16:creationId xmlns:a16="http://schemas.microsoft.com/office/drawing/2014/main" id="{F53C7D87-38A7-41E8-96ED-5519A1A728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3464">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a:spLocks noGrp="1"/>
          </p:cNvSpPr>
          <p:nvPr>
            <p:ph type="title"/>
          </p:nvPr>
        </p:nvSpPr>
        <p:spPr>
          <a:xfrm>
            <a:off x="0" y="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Concluding Remarks</a:t>
            </a:r>
            <a:endParaRPr/>
          </a:p>
        </p:txBody>
      </p:sp>
      <p:sp>
        <p:nvSpPr>
          <p:cNvPr id="262" name="Google Shape;262;p37"/>
          <p:cNvSpPr txBox="1"/>
          <p:nvPr/>
        </p:nvSpPr>
        <p:spPr>
          <a:xfrm>
            <a:off x="412875" y="1429625"/>
            <a:ext cx="8217300" cy="32217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rgbClr val="434343"/>
              </a:buClr>
              <a:buSzPts val="1300"/>
              <a:buFont typeface="Roboto"/>
              <a:buAutoNum type="arabicPeriod"/>
            </a:pPr>
            <a:r>
              <a:rPr lang="en" sz="1300" dirty="0">
                <a:solidFill>
                  <a:srgbClr val="434343"/>
                </a:solidFill>
                <a:latin typeface="Roboto"/>
                <a:ea typeface="Roboto"/>
                <a:cs typeface="Roboto"/>
                <a:sym typeface="Roboto"/>
              </a:rPr>
              <a:t>Historical loss data suggests that </a:t>
            </a:r>
            <a:r>
              <a:rPr lang="en-US" sz="1300" dirty="0">
                <a:solidFill>
                  <a:srgbClr val="434343"/>
                </a:solidFill>
                <a:latin typeface="Roboto"/>
                <a:ea typeface="Roboto"/>
                <a:cs typeface="Roboto"/>
                <a:sym typeface="Roboto"/>
              </a:rPr>
              <a:t>ABC</a:t>
            </a:r>
            <a:r>
              <a:rPr lang="en" sz="1300" dirty="0">
                <a:solidFill>
                  <a:srgbClr val="434343"/>
                </a:solidFill>
                <a:latin typeface="Roboto"/>
                <a:ea typeface="Roboto"/>
                <a:cs typeface="Roboto"/>
                <a:sym typeface="Roboto"/>
              </a:rPr>
              <a:t>’s portfolio exhibits a very low probabiliby (&lt;1%) of incurring a fire loss in excess of $3.5m.</a:t>
            </a:r>
            <a:endParaRPr sz="1300" dirty="0">
              <a:solidFill>
                <a:srgbClr val="434343"/>
              </a:solidFill>
              <a:latin typeface="Roboto"/>
              <a:ea typeface="Roboto"/>
              <a:cs typeface="Roboto"/>
              <a:sym typeface="Roboto"/>
            </a:endParaRPr>
          </a:p>
          <a:p>
            <a:pPr marL="457200" lvl="0" indent="-311150" algn="l" rtl="0">
              <a:lnSpc>
                <a:spcPct val="100000"/>
              </a:lnSpc>
              <a:spcBef>
                <a:spcPts val="1000"/>
              </a:spcBef>
              <a:spcAft>
                <a:spcPts val="0"/>
              </a:spcAft>
              <a:buClr>
                <a:srgbClr val="434343"/>
              </a:buClr>
              <a:buSzPts val="1300"/>
              <a:buFont typeface="Roboto"/>
              <a:buAutoNum type="arabicPeriod"/>
            </a:pPr>
            <a:r>
              <a:rPr lang="en" sz="1300" dirty="0">
                <a:solidFill>
                  <a:srgbClr val="434343"/>
                </a:solidFill>
                <a:latin typeface="Roboto"/>
                <a:ea typeface="Roboto"/>
                <a:cs typeface="Roboto"/>
                <a:sym typeface="Roboto"/>
              </a:rPr>
              <a:t>A comparison of fire response scores between the </a:t>
            </a:r>
            <a:r>
              <a:rPr lang="en-US" sz="1300" dirty="0">
                <a:solidFill>
                  <a:srgbClr val="434343"/>
                </a:solidFill>
                <a:latin typeface="Roboto"/>
                <a:ea typeface="Roboto"/>
                <a:cs typeface="Roboto"/>
                <a:sym typeface="Roboto"/>
              </a:rPr>
              <a:t>ABC </a:t>
            </a:r>
            <a:r>
              <a:rPr lang="en" sz="1300" dirty="0">
                <a:solidFill>
                  <a:srgbClr val="434343"/>
                </a:solidFill>
                <a:latin typeface="Roboto"/>
                <a:ea typeface="Roboto"/>
                <a:cs typeface="Roboto"/>
                <a:sym typeface="Roboto"/>
              </a:rPr>
              <a:t>portfolio and that of NFIR’s for comparable locations in CA supports the argument that </a:t>
            </a:r>
            <a:r>
              <a:rPr lang="en-US" sz="1300" dirty="0">
                <a:solidFill>
                  <a:srgbClr val="434343"/>
                </a:solidFill>
                <a:latin typeface="Roboto"/>
                <a:ea typeface="Roboto"/>
                <a:cs typeface="Roboto"/>
                <a:sym typeface="Roboto"/>
              </a:rPr>
              <a:t>ABC</a:t>
            </a:r>
            <a:r>
              <a:rPr lang="en" sz="1300" dirty="0">
                <a:solidFill>
                  <a:srgbClr val="434343"/>
                </a:solidFill>
                <a:latin typeface="Roboto"/>
                <a:ea typeface="Roboto"/>
                <a:cs typeface="Roboto"/>
                <a:sym typeface="Roboto"/>
              </a:rPr>
              <a:t>’s portfolio has better response times than the market. </a:t>
            </a:r>
            <a:endParaRPr sz="1300" dirty="0">
              <a:solidFill>
                <a:srgbClr val="434343"/>
              </a:solidFill>
              <a:latin typeface="Roboto"/>
              <a:ea typeface="Roboto"/>
              <a:cs typeface="Roboto"/>
              <a:sym typeface="Roboto"/>
            </a:endParaRPr>
          </a:p>
          <a:p>
            <a:pPr marL="457200" lvl="0" indent="-311150" algn="l" rtl="0">
              <a:lnSpc>
                <a:spcPct val="100000"/>
              </a:lnSpc>
              <a:spcBef>
                <a:spcPts val="1000"/>
              </a:spcBef>
              <a:spcAft>
                <a:spcPts val="0"/>
              </a:spcAft>
              <a:buClr>
                <a:srgbClr val="434343"/>
              </a:buClr>
              <a:buSzPts val="1300"/>
              <a:buFont typeface="Roboto"/>
              <a:buAutoNum type="arabicPeriod"/>
            </a:pPr>
            <a:r>
              <a:rPr lang="en" sz="1300" dirty="0">
                <a:solidFill>
                  <a:srgbClr val="434343"/>
                </a:solidFill>
                <a:latin typeface="Roboto"/>
                <a:ea typeface="Roboto"/>
                <a:cs typeface="Roboto"/>
                <a:sym typeface="Roboto"/>
              </a:rPr>
              <a:t>A review of declination data supports the argument that </a:t>
            </a:r>
            <a:r>
              <a:rPr lang="en-US" sz="1300" dirty="0">
                <a:solidFill>
                  <a:srgbClr val="434343"/>
                </a:solidFill>
                <a:latin typeface="Roboto"/>
                <a:ea typeface="Roboto"/>
                <a:cs typeface="Roboto"/>
                <a:sym typeface="Roboto"/>
              </a:rPr>
              <a:t>ABC</a:t>
            </a:r>
            <a:r>
              <a:rPr lang="en" sz="1300" dirty="0">
                <a:solidFill>
                  <a:srgbClr val="434343"/>
                </a:solidFill>
                <a:latin typeface="Roboto"/>
                <a:ea typeface="Roboto"/>
                <a:cs typeface="Roboto"/>
                <a:sym typeface="Roboto"/>
              </a:rPr>
              <a:t> underwriters are using fire response scores as a risk selection tool.  That being said, the book is trending on average toward higher fire response times.</a:t>
            </a:r>
            <a:endParaRPr sz="1300" dirty="0">
              <a:solidFill>
                <a:srgbClr val="434343"/>
              </a:solidFill>
              <a:latin typeface="Roboto"/>
              <a:ea typeface="Roboto"/>
              <a:cs typeface="Roboto"/>
              <a:sym typeface="Roboto"/>
            </a:endParaRPr>
          </a:p>
          <a:p>
            <a:pPr marL="457200" lvl="0" indent="-311150" algn="l" rtl="0">
              <a:lnSpc>
                <a:spcPct val="100000"/>
              </a:lnSpc>
              <a:spcBef>
                <a:spcPts val="1000"/>
              </a:spcBef>
              <a:spcAft>
                <a:spcPts val="0"/>
              </a:spcAft>
              <a:buClr>
                <a:srgbClr val="434343"/>
              </a:buClr>
              <a:buSzPts val="1300"/>
              <a:buFont typeface="Roboto"/>
              <a:buAutoNum type="arabicPeriod"/>
            </a:pPr>
            <a:r>
              <a:rPr lang="en" sz="1300" dirty="0">
                <a:solidFill>
                  <a:srgbClr val="434343"/>
                </a:solidFill>
                <a:latin typeface="Roboto"/>
                <a:ea typeface="Roboto"/>
                <a:cs typeface="Roboto"/>
                <a:sym typeface="Roboto"/>
              </a:rPr>
              <a:t>There does not appear to be a positive correlation between fire response times and fire loss severity.  There are likely other factors (size, type, building materials, location, etc.) unaccounted for in this study that influence the severity of a fire loss. </a:t>
            </a:r>
            <a:endParaRPr sz="1300" dirty="0">
              <a:solidFill>
                <a:srgbClr val="434343"/>
              </a:solidFill>
              <a:latin typeface="Roboto"/>
              <a:ea typeface="Roboto"/>
              <a:cs typeface="Roboto"/>
              <a:sym typeface="Roboto"/>
            </a:endParaRPr>
          </a:p>
          <a:p>
            <a:pPr marL="457200" lvl="0" indent="-311150" algn="l" rtl="0">
              <a:lnSpc>
                <a:spcPct val="100000"/>
              </a:lnSpc>
              <a:spcBef>
                <a:spcPts val="1000"/>
              </a:spcBef>
              <a:spcAft>
                <a:spcPts val="1000"/>
              </a:spcAft>
              <a:buClr>
                <a:srgbClr val="434343"/>
              </a:buClr>
              <a:buSzPts val="1300"/>
              <a:buFont typeface="Roboto"/>
              <a:buAutoNum type="arabicPeriod"/>
            </a:pPr>
            <a:r>
              <a:rPr lang="en" sz="1300" dirty="0">
                <a:solidFill>
                  <a:srgbClr val="434343"/>
                </a:solidFill>
                <a:latin typeface="Roboto"/>
                <a:ea typeface="Roboto"/>
                <a:cs typeface="Roboto"/>
                <a:sym typeface="Roboto"/>
              </a:rPr>
              <a:t>A review of the distribution of all loss perils supports the argument that fire is likely the only loss peril that could give rise to a loss in excess of 3.5m.  That said, there is some evidence to suggest that hail could give rise to a loss at least as high as this amount. </a:t>
            </a:r>
            <a:endParaRPr sz="1300" dirty="0">
              <a:solidFill>
                <a:srgbClr val="434343"/>
              </a:solidFill>
              <a:latin typeface="Roboto"/>
              <a:ea typeface="Roboto"/>
              <a:cs typeface="Roboto"/>
              <a:sym typeface="Roboto"/>
            </a:endParaRPr>
          </a:p>
        </p:txBody>
      </p:sp>
      <p:pic>
        <p:nvPicPr>
          <p:cNvPr id="3" name="Audio 2">
            <a:hlinkClick r:id="" action="ppaction://media"/>
            <a:extLst>
              <a:ext uri="{FF2B5EF4-FFF2-40B4-BE49-F238E27FC236}">
                <a16:creationId xmlns:a16="http://schemas.microsoft.com/office/drawing/2014/main" id="{B11F370A-72B3-4B35-A8A1-A74906018C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131757">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0" y="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Contentions </a:t>
            </a:r>
            <a:endParaRPr/>
          </a:p>
        </p:txBody>
      </p:sp>
      <p:sp>
        <p:nvSpPr>
          <p:cNvPr id="78" name="Google Shape;78;p15"/>
          <p:cNvSpPr txBox="1"/>
          <p:nvPr/>
        </p:nvSpPr>
        <p:spPr>
          <a:xfrm>
            <a:off x="284250" y="1278175"/>
            <a:ext cx="7983900" cy="3511500"/>
          </a:xfrm>
          <a:prstGeom prst="rect">
            <a:avLst/>
          </a:prstGeom>
          <a:noFill/>
          <a:ln>
            <a:noFill/>
          </a:ln>
        </p:spPr>
        <p:txBody>
          <a:bodyPr spcFirstLastPara="1" wrap="square" lIns="91425" tIns="91425" rIns="91425" bIns="91425" anchor="t" anchorCtr="0">
            <a:noAutofit/>
          </a:bodyPr>
          <a:lstStyle/>
          <a:p>
            <a:pPr marL="488950" lvl="0" indent="-342900" algn="l" rtl="0">
              <a:lnSpc>
                <a:spcPct val="100000"/>
              </a:lnSpc>
              <a:spcBef>
                <a:spcPts val="0"/>
              </a:spcBef>
              <a:spcAft>
                <a:spcPts val="0"/>
              </a:spcAft>
              <a:buSzPts val="1300"/>
              <a:buFont typeface="+mj-lt"/>
              <a:buAutoNum type="arabicPeriod"/>
            </a:pPr>
            <a:r>
              <a:rPr lang="en" sz="1300" b="1" dirty="0"/>
              <a:t>Fire is likely the only type of claim that can give rise to a loss in excess of $3.5m. </a:t>
            </a:r>
            <a:endParaRPr sz="1300" b="1" dirty="0"/>
          </a:p>
          <a:p>
            <a:pPr marL="831850" lvl="0" indent="-342900" algn="l" rtl="0">
              <a:lnSpc>
                <a:spcPct val="100000"/>
              </a:lnSpc>
              <a:spcBef>
                <a:spcPts val="0"/>
              </a:spcBef>
              <a:spcAft>
                <a:spcPts val="0"/>
              </a:spcAft>
              <a:buSzPts val="1300"/>
              <a:buFont typeface="Arial" panose="020B0604020202020204" pitchFamily="34" charset="0"/>
              <a:buChar char="•"/>
            </a:pPr>
            <a:r>
              <a:rPr lang="en" sz="1300" dirty="0">
                <a:solidFill>
                  <a:srgbClr val="434343"/>
                </a:solidFill>
              </a:rPr>
              <a:t>Compare Key Statistics and Distributions for Fire Losses versus Other Claims. </a:t>
            </a:r>
            <a:r>
              <a:rPr lang="en" sz="1300" dirty="0"/>
              <a:t> </a:t>
            </a:r>
            <a:endParaRPr sz="1300" dirty="0"/>
          </a:p>
          <a:p>
            <a:pPr marL="342900" lvl="0" indent="-342900" algn="l" rtl="0">
              <a:lnSpc>
                <a:spcPct val="100000"/>
              </a:lnSpc>
              <a:spcBef>
                <a:spcPts val="0"/>
              </a:spcBef>
              <a:spcAft>
                <a:spcPts val="0"/>
              </a:spcAft>
              <a:buFont typeface="+mj-lt"/>
              <a:buAutoNum type="arabicPeriod"/>
            </a:pPr>
            <a:endParaRPr sz="1300" dirty="0"/>
          </a:p>
          <a:p>
            <a:pPr marL="146050" lvl="0" algn="l" rtl="0">
              <a:lnSpc>
                <a:spcPct val="100000"/>
              </a:lnSpc>
              <a:spcBef>
                <a:spcPts val="0"/>
              </a:spcBef>
              <a:spcAft>
                <a:spcPts val="0"/>
              </a:spcAft>
              <a:buSzPts val="1300"/>
            </a:pPr>
            <a:r>
              <a:rPr lang="en" sz="1300" b="1" dirty="0"/>
              <a:t>2.    There is a positive correlation between response times and fire loss severity</a:t>
            </a:r>
            <a:endParaRPr sz="1300" b="1" dirty="0"/>
          </a:p>
          <a:p>
            <a:pPr marL="774700" lvl="0" indent="-285750" algn="l" rtl="0">
              <a:lnSpc>
                <a:spcPct val="100000"/>
              </a:lnSpc>
              <a:spcBef>
                <a:spcPts val="0"/>
              </a:spcBef>
              <a:spcAft>
                <a:spcPts val="0"/>
              </a:spcAft>
              <a:buSzPts val="1300"/>
              <a:buFont typeface="Arial" panose="020B0604020202020204" pitchFamily="34" charset="0"/>
              <a:buChar char="•"/>
            </a:pPr>
            <a:r>
              <a:rPr lang="en" sz="1300" dirty="0">
                <a:solidFill>
                  <a:srgbClr val="434343"/>
                </a:solidFill>
              </a:rPr>
              <a:t>Inspect the relationship between the severity of ABC’s historical Fire Losses &amp; Response Times.</a:t>
            </a:r>
            <a:r>
              <a:rPr lang="en" sz="1300" dirty="0"/>
              <a:t> </a:t>
            </a:r>
            <a:endParaRPr sz="1300" dirty="0"/>
          </a:p>
          <a:p>
            <a:pPr marL="342900" lvl="0" indent="-342900" algn="l" rtl="0">
              <a:lnSpc>
                <a:spcPct val="100000"/>
              </a:lnSpc>
              <a:spcBef>
                <a:spcPts val="0"/>
              </a:spcBef>
              <a:spcAft>
                <a:spcPts val="0"/>
              </a:spcAft>
              <a:buFont typeface="+mj-lt"/>
              <a:buAutoNum type="arabicPeriod"/>
            </a:pPr>
            <a:endParaRPr sz="1300" dirty="0"/>
          </a:p>
          <a:p>
            <a:pPr marL="146050" lvl="0" algn="l" rtl="0">
              <a:lnSpc>
                <a:spcPct val="100000"/>
              </a:lnSpc>
              <a:spcBef>
                <a:spcPts val="0"/>
              </a:spcBef>
              <a:spcAft>
                <a:spcPts val="0"/>
              </a:spcAft>
              <a:buSzPts val="1300"/>
            </a:pPr>
            <a:r>
              <a:rPr lang="en-US" sz="1300" b="1" dirty="0"/>
              <a:t>3.   ABC</a:t>
            </a:r>
            <a:r>
              <a:rPr lang="en" sz="1300" b="1" dirty="0"/>
              <a:t> utilizes the Fire Response Times for risk selection. </a:t>
            </a:r>
            <a:endParaRPr sz="1300" b="1" dirty="0"/>
          </a:p>
          <a:p>
            <a:pPr marL="774700" lvl="0" indent="-285750" algn="l" rtl="0">
              <a:lnSpc>
                <a:spcPct val="100000"/>
              </a:lnSpc>
              <a:spcBef>
                <a:spcPts val="0"/>
              </a:spcBef>
              <a:spcAft>
                <a:spcPts val="0"/>
              </a:spcAft>
              <a:buClr>
                <a:srgbClr val="434343"/>
              </a:buClr>
              <a:buSzPts val="1300"/>
              <a:buFont typeface="Arial" panose="020B0604020202020204" pitchFamily="34" charset="0"/>
              <a:buChar char="•"/>
            </a:pPr>
            <a:r>
              <a:rPr lang="en" sz="1300" dirty="0">
                <a:solidFill>
                  <a:srgbClr val="434343"/>
                </a:solidFill>
              </a:rPr>
              <a:t>Inspect declination statistics by reason and the composition of </a:t>
            </a:r>
            <a:r>
              <a:rPr lang="en-US" sz="1300" dirty="0">
                <a:solidFill>
                  <a:srgbClr val="434343"/>
                </a:solidFill>
              </a:rPr>
              <a:t>ABC’</a:t>
            </a:r>
            <a:r>
              <a:rPr lang="en" sz="1300" dirty="0">
                <a:solidFill>
                  <a:srgbClr val="434343"/>
                </a:solidFill>
              </a:rPr>
              <a:t>s portfolio by response time.  </a:t>
            </a:r>
            <a:endParaRPr sz="1300" dirty="0">
              <a:solidFill>
                <a:srgbClr val="434343"/>
              </a:solidFill>
            </a:endParaRPr>
          </a:p>
          <a:p>
            <a:pPr marL="342900" lvl="0" indent="-342900" algn="l" rtl="0">
              <a:lnSpc>
                <a:spcPct val="100000"/>
              </a:lnSpc>
              <a:spcBef>
                <a:spcPts val="0"/>
              </a:spcBef>
              <a:spcAft>
                <a:spcPts val="0"/>
              </a:spcAft>
              <a:buFont typeface="+mj-lt"/>
              <a:buAutoNum type="arabicPeriod"/>
            </a:pPr>
            <a:endParaRPr sz="1300" dirty="0"/>
          </a:p>
          <a:p>
            <a:pPr marL="146050" lvl="0" algn="l" rtl="0">
              <a:lnSpc>
                <a:spcPct val="100000"/>
              </a:lnSpc>
              <a:spcBef>
                <a:spcPts val="0"/>
              </a:spcBef>
              <a:spcAft>
                <a:spcPts val="0"/>
              </a:spcAft>
              <a:buSzPts val="1300"/>
            </a:pPr>
            <a:r>
              <a:rPr lang="en-US" sz="1300" b="1" dirty="0"/>
              <a:t>4.  ABC</a:t>
            </a:r>
            <a:r>
              <a:rPr lang="en" sz="1300" b="1" dirty="0"/>
              <a:t>’s portfolio is better than the overall market in terms of Fire Response Times </a:t>
            </a:r>
            <a:endParaRPr sz="1300" b="1" dirty="0"/>
          </a:p>
          <a:p>
            <a:pPr marL="774700" lvl="0" indent="-285750" algn="l" rtl="0">
              <a:lnSpc>
                <a:spcPct val="100000"/>
              </a:lnSpc>
              <a:spcBef>
                <a:spcPts val="0"/>
              </a:spcBef>
              <a:spcAft>
                <a:spcPts val="0"/>
              </a:spcAft>
              <a:buClr>
                <a:srgbClr val="434343"/>
              </a:buClr>
              <a:buSzPts val="1300"/>
              <a:buFont typeface="Arial" panose="020B0604020202020204" pitchFamily="34" charset="0"/>
              <a:buChar char="•"/>
            </a:pPr>
            <a:r>
              <a:rPr lang="en" sz="1300" dirty="0">
                <a:solidFill>
                  <a:srgbClr val="434343"/>
                </a:solidFill>
              </a:rPr>
              <a:t>Compare the distribution of response times for similar geographical areas between the </a:t>
            </a:r>
            <a:r>
              <a:rPr lang="en-US" sz="1300" dirty="0">
                <a:solidFill>
                  <a:srgbClr val="434343"/>
                </a:solidFill>
              </a:rPr>
              <a:t>ABC</a:t>
            </a:r>
            <a:r>
              <a:rPr lang="en" sz="1300" dirty="0">
                <a:solidFill>
                  <a:srgbClr val="434343"/>
                </a:solidFill>
              </a:rPr>
              <a:t>’s portfolio NFIR fire response dataset.</a:t>
            </a:r>
            <a:endParaRPr sz="1300" dirty="0">
              <a:solidFill>
                <a:srgbClr val="434343"/>
              </a:solidFill>
            </a:endParaRPr>
          </a:p>
          <a:p>
            <a:pPr marL="146050" lvl="0" algn="l" rtl="0">
              <a:lnSpc>
                <a:spcPct val="100000"/>
              </a:lnSpc>
              <a:spcBef>
                <a:spcPts val="0"/>
              </a:spcBef>
              <a:spcAft>
                <a:spcPts val="0"/>
              </a:spcAft>
              <a:buSzPts val="1300"/>
            </a:pPr>
            <a:endParaRPr lang="en-US" sz="1300" dirty="0"/>
          </a:p>
          <a:p>
            <a:pPr marL="146050" lvl="0" algn="l" rtl="0">
              <a:lnSpc>
                <a:spcPct val="100000"/>
              </a:lnSpc>
              <a:spcBef>
                <a:spcPts val="0"/>
              </a:spcBef>
              <a:spcAft>
                <a:spcPts val="0"/>
              </a:spcAft>
              <a:buSzPts val="1300"/>
            </a:pPr>
            <a:r>
              <a:rPr lang="en-US" sz="1300" b="1" dirty="0"/>
              <a:t>5.  ABC’</a:t>
            </a:r>
            <a:r>
              <a:rPr lang="en" sz="1300" b="1" dirty="0"/>
              <a:t>s portfolio has an absolute and relative lower probability of incurring a severity loss </a:t>
            </a:r>
            <a:endParaRPr sz="1300" b="1" dirty="0"/>
          </a:p>
          <a:p>
            <a:pPr marL="774700" lvl="0" indent="-285750" algn="l" rtl="0">
              <a:lnSpc>
                <a:spcPct val="100000"/>
              </a:lnSpc>
              <a:spcBef>
                <a:spcPts val="0"/>
              </a:spcBef>
              <a:spcAft>
                <a:spcPts val="0"/>
              </a:spcAft>
              <a:buClr>
                <a:srgbClr val="434343"/>
              </a:buClr>
              <a:buSzPts val="1300"/>
              <a:buFont typeface="Arial" panose="020B0604020202020204" pitchFamily="34" charset="0"/>
              <a:buChar char="•"/>
            </a:pPr>
            <a:r>
              <a:rPr lang="en" sz="1300" dirty="0">
                <a:solidFill>
                  <a:srgbClr val="434343"/>
                </a:solidFill>
              </a:rPr>
              <a:t>Fit a distribution to </a:t>
            </a:r>
            <a:r>
              <a:rPr lang="en-US" sz="1300" dirty="0">
                <a:solidFill>
                  <a:srgbClr val="434343"/>
                </a:solidFill>
              </a:rPr>
              <a:t>ABC</a:t>
            </a:r>
            <a:r>
              <a:rPr lang="en" sz="1300" dirty="0">
                <a:solidFill>
                  <a:srgbClr val="434343"/>
                </a:solidFill>
              </a:rPr>
              <a:t>’s historical fire losses and calculate probability of incurring a loss &gt; $3.5m. </a:t>
            </a:r>
            <a:endParaRPr sz="1300" dirty="0">
              <a:solidFill>
                <a:srgbClr val="434343"/>
              </a:solidFill>
            </a:endParaRPr>
          </a:p>
        </p:txBody>
      </p:sp>
      <p:pic>
        <p:nvPicPr>
          <p:cNvPr id="5" name="Audio 4">
            <a:hlinkClick r:id="" action="ppaction://media"/>
            <a:extLst>
              <a:ext uri="{FF2B5EF4-FFF2-40B4-BE49-F238E27FC236}">
                <a16:creationId xmlns:a16="http://schemas.microsoft.com/office/drawing/2014/main" id="{003E5A7D-0D05-454D-A169-3709FE0FF0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87484">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0" y="0"/>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set</a:t>
            </a:r>
            <a:endParaRPr/>
          </a:p>
        </p:txBody>
      </p:sp>
      <p:sp>
        <p:nvSpPr>
          <p:cNvPr id="85" name="Google Shape;85;p16"/>
          <p:cNvSpPr txBox="1"/>
          <p:nvPr/>
        </p:nvSpPr>
        <p:spPr>
          <a:xfrm>
            <a:off x="465425" y="1462625"/>
            <a:ext cx="4751100" cy="9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rgbClr val="434343"/>
                </a:solidFill>
                <a:latin typeface="Roboto"/>
                <a:ea typeface="Roboto"/>
                <a:cs typeface="Roboto"/>
                <a:sym typeface="Roboto"/>
              </a:rPr>
              <a:t>P</a:t>
            </a:r>
            <a:r>
              <a:rPr lang="en" sz="1200" b="1" dirty="0">
                <a:solidFill>
                  <a:srgbClr val="434343"/>
                </a:solidFill>
                <a:latin typeface="Roboto"/>
                <a:ea typeface="Roboto"/>
                <a:cs typeface="Roboto"/>
                <a:sym typeface="Roboto"/>
              </a:rPr>
              <a:t>olicy Data</a:t>
            </a:r>
            <a:endParaRPr sz="1200" b="1" dirty="0">
              <a:solidFill>
                <a:srgbClr val="434343"/>
              </a:solidFill>
              <a:latin typeface="Roboto"/>
              <a:ea typeface="Roboto"/>
              <a:cs typeface="Roboto"/>
              <a:sym typeface="Roboto"/>
            </a:endParaRPr>
          </a:p>
          <a:p>
            <a:pPr marL="342900" lvl="0" indent="-304800" algn="l" rtl="0">
              <a:spcBef>
                <a:spcPts val="0"/>
              </a:spcBef>
              <a:spcAft>
                <a:spcPts val="0"/>
              </a:spcAft>
              <a:buClr>
                <a:srgbClr val="434343"/>
              </a:buClr>
              <a:buSzPts val="1200"/>
              <a:buFont typeface="Roboto"/>
              <a:buChar char="-"/>
            </a:pPr>
            <a:r>
              <a:rPr lang="en" sz="1200" dirty="0">
                <a:solidFill>
                  <a:srgbClr val="434343"/>
                </a:solidFill>
                <a:latin typeface="Roboto"/>
                <a:ea typeface="Roboto"/>
                <a:cs typeface="Roboto"/>
                <a:sym typeface="Roboto"/>
              </a:rPr>
              <a:t>Source	  	</a:t>
            </a:r>
            <a:r>
              <a:rPr lang="en-US" sz="1200" dirty="0">
                <a:solidFill>
                  <a:srgbClr val="434343"/>
                </a:solidFill>
                <a:latin typeface="Roboto"/>
                <a:ea typeface="Roboto"/>
                <a:cs typeface="Roboto"/>
                <a:sym typeface="Roboto"/>
              </a:rPr>
              <a:t>ABC Policy Data</a:t>
            </a:r>
            <a:endParaRPr sz="1200" dirty="0">
              <a:solidFill>
                <a:srgbClr val="434343"/>
              </a:solidFill>
              <a:latin typeface="Roboto"/>
              <a:ea typeface="Roboto"/>
              <a:cs typeface="Roboto"/>
              <a:sym typeface="Roboto"/>
            </a:endParaRPr>
          </a:p>
          <a:p>
            <a:pPr marL="342900" lvl="0" indent="-304800" algn="l" rtl="0">
              <a:spcBef>
                <a:spcPts val="0"/>
              </a:spcBef>
              <a:spcAft>
                <a:spcPts val="0"/>
              </a:spcAft>
              <a:buClr>
                <a:srgbClr val="434343"/>
              </a:buClr>
              <a:buSzPts val="1200"/>
              <a:buFont typeface="Roboto"/>
              <a:buChar char="-"/>
            </a:pPr>
            <a:r>
              <a:rPr lang="en" sz="1200" dirty="0">
                <a:solidFill>
                  <a:srgbClr val="434343"/>
                </a:solidFill>
                <a:latin typeface="Roboto"/>
                <a:ea typeface="Roboto"/>
                <a:cs typeface="Roboto"/>
                <a:sym typeface="Roboto"/>
              </a:rPr>
              <a:t>Date Range 	2014 to 2020</a:t>
            </a:r>
            <a:endParaRPr sz="1200" dirty="0">
              <a:solidFill>
                <a:srgbClr val="434343"/>
              </a:solidFill>
              <a:latin typeface="Roboto"/>
              <a:ea typeface="Roboto"/>
              <a:cs typeface="Roboto"/>
              <a:sym typeface="Roboto"/>
            </a:endParaRPr>
          </a:p>
          <a:p>
            <a:pPr marL="342900" lvl="0" indent="-304800" algn="l" rtl="0">
              <a:spcBef>
                <a:spcPts val="0"/>
              </a:spcBef>
              <a:spcAft>
                <a:spcPts val="0"/>
              </a:spcAft>
              <a:buClr>
                <a:srgbClr val="434343"/>
              </a:buClr>
              <a:buSzPts val="1200"/>
              <a:buFont typeface="Roboto"/>
              <a:buChar char="-"/>
            </a:pPr>
            <a:r>
              <a:rPr lang="en" sz="1200" dirty="0">
                <a:solidFill>
                  <a:srgbClr val="434343"/>
                </a:solidFill>
                <a:latin typeface="Roboto"/>
                <a:ea typeface="Roboto"/>
                <a:cs typeface="Roboto"/>
                <a:sym typeface="Roboto"/>
              </a:rPr>
              <a:t>Total Policies	40,205 </a:t>
            </a:r>
            <a:endParaRPr sz="1200" b="1" dirty="0">
              <a:solidFill>
                <a:srgbClr val="434343"/>
              </a:solidFill>
              <a:latin typeface="Roboto"/>
              <a:ea typeface="Roboto"/>
              <a:cs typeface="Roboto"/>
              <a:sym typeface="Roboto"/>
            </a:endParaRPr>
          </a:p>
          <a:p>
            <a:pPr marL="0" lvl="0" indent="0" algn="l" rtl="0">
              <a:spcBef>
                <a:spcPts val="0"/>
              </a:spcBef>
              <a:spcAft>
                <a:spcPts val="0"/>
              </a:spcAft>
              <a:buNone/>
            </a:pPr>
            <a:endParaRPr sz="1200" b="1" dirty="0">
              <a:solidFill>
                <a:srgbClr val="434343"/>
              </a:solidFill>
              <a:latin typeface="Roboto"/>
              <a:ea typeface="Roboto"/>
              <a:cs typeface="Roboto"/>
              <a:sym typeface="Roboto"/>
            </a:endParaRPr>
          </a:p>
        </p:txBody>
      </p:sp>
      <p:sp>
        <p:nvSpPr>
          <p:cNvPr id="86" name="Google Shape;86;p16"/>
          <p:cNvSpPr txBox="1"/>
          <p:nvPr/>
        </p:nvSpPr>
        <p:spPr>
          <a:xfrm>
            <a:off x="498575" y="2436125"/>
            <a:ext cx="5366966" cy="9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rgbClr val="434343"/>
                </a:solidFill>
                <a:latin typeface="Roboto"/>
                <a:ea typeface="Roboto"/>
                <a:cs typeface="Roboto"/>
                <a:sym typeface="Roboto"/>
              </a:rPr>
              <a:t>L</a:t>
            </a:r>
            <a:r>
              <a:rPr lang="en" sz="1200" b="1" dirty="0">
                <a:solidFill>
                  <a:srgbClr val="434343"/>
                </a:solidFill>
                <a:latin typeface="Roboto"/>
                <a:ea typeface="Roboto"/>
                <a:cs typeface="Roboto"/>
                <a:sym typeface="Roboto"/>
              </a:rPr>
              <a:t>oss Data</a:t>
            </a:r>
            <a:endParaRPr sz="1200" b="1" dirty="0">
              <a:solidFill>
                <a:srgbClr val="434343"/>
              </a:solidFill>
              <a:latin typeface="Roboto"/>
              <a:ea typeface="Roboto"/>
              <a:cs typeface="Roboto"/>
              <a:sym typeface="Roboto"/>
            </a:endParaRPr>
          </a:p>
          <a:p>
            <a:pPr marL="342900" lvl="0" indent="-304800" algn="l" rtl="0">
              <a:spcBef>
                <a:spcPts val="0"/>
              </a:spcBef>
              <a:spcAft>
                <a:spcPts val="0"/>
              </a:spcAft>
              <a:buClr>
                <a:srgbClr val="434343"/>
              </a:buClr>
              <a:buSzPts val="1200"/>
              <a:buFont typeface="Roboto"/>
              <a:buChar char="-"/>
            </a:pPr>
            <a:r>
              <a:rPr lang="en" sz="1200" dirty="0">
                <a:solidFill>
                  <a:srgbClr val="434343"/>
                </a:solidFill>
                <a:latin typeface="Roboto"/>
                <a:ea typeface="Roboto"/>
                <a:cs typeface="Roboto"/>
                <a:sym typeface="Roboto"/>
              </a:rPr>
              <a:t>Source:	            	</a:t>
            </a:r>
            <a:r>
              <a:rPr lang="en-US" sz="1200" dirty="0">
                <a:solidFill>
                  <a:srgbClr val="434343"/>
                </a:solidFill>
                <a:latin typeface="Roboto"/>
                <a:ea typeface="Roboto"/>
                <a:cs typeface="Roboto"/>
                <a:sym typeface="Roboto"/>
              </a:rPr>
              <a:t>ABC Loss Data</a:t>
            </a:r>
            <a:endParaRPr sz="1200" dirty="0">
              <a:solidFill>
                <a:srgbClr val="434343"/>
              </a:solidFill>
              <a:latin typeface="Roboto"/>
              <a:ea typeface="Roboto"/>
              <a:cs typeface="Roboto"/>
              <a:sym typeface="Roboto"/>
            </a:endParaRPr>
          </a:p>
          <a:p>
            <a:pPr marL="342900" lvl="0" indent="-304800" algn="l" rtl="0">
              <a:spcBef>
                <a:spcPts val="0"/>
              </a:spcBef>
              <a:spcAft>
                <a:spcPts val="0"/>
              </a:spcAft>
              <a:buClr>
                <a:srgbClr val="434343"/>
              </a:buClr>
              <a:buSzPts val="1200"/>
              <a:buFont typeface="Roboto"/>
              <a:buChar char="-"/>
            </a:pPr>
            <a:r>
              <a:rPr lang="en" sz="1200" dirty="0">
                <a:solidFill>
                  <a:srgbClr val="434343"/>
                </a:solidFill>
                <a:latin typeface="Roboto"/>
                <a:ea typeface="Roboto"/>
                <a:cs typeface="Roboto"/>
                <a:sym typeface="Roboto"/>
              </a:rPr>
              <a:t>Date Range: 	2014 to 2020</a:t>
            </a:r>
            <a:endParaRPr sz="1200" dirty="0">
              <a:solidFill>
                <a:srgbClr val="434343"/>
              </a:solidFill>
              <a:latin typeface="Roboto"/>
              <a:ea typeface="Roboto"/>
              <a:cs typeface="Roboto"/>
              <a:sym typeface="Roboto"/>
            </a:endParaRPr>
          </a:p>
          <a:p>
            <a:pPr marL="342900" lvl="0" indent="-304800" algn="l" rtl="0">
              <a:spcBef>
                <a:spcPts val="0"/>
              </a:spcBef>
              <a:spcAft>
                <a:spcPts val="0"/>
              </a:spcAft>
              <a:buClr>
                <a:srgbClr val="434343"/>
              </a:buClr>
              <a:buSzPts val="1200"/>
              <a:buFont typeface="Roboto"/>
              <a:buChar char="-"/>
            </a:pPr>
            <a:r>
              <a:rPr lang="en" sz="1200" dirty="0">
                <a:solidFill>
                  <a:srgbClr val="434343"/>
                </a:solidFill>
                <a:latin typeface="Roboto"/>
                <a:ea typeface="Roboto"/>
                <a:cs typeface="Roboto"/>
                <a:sym typeface="Roboto"/>
              </a:rPr>
              <a:t>Total Claims: 	2,697</a:t>
            </a:r>
            <a:endParaRPr sz="1200" dirty="0">
              <a:solidFill>
                <a:srgbClr val="434343"/>
              </a:solidFill>
              <a:latin typeface="Roboto"/>
              <a:ea typeface="Roboto"/>
              <a:cs typeface="Roboto"/>
              <a:sym typeface="Roboto"/>
            </a:endParaRPr>
          </a:p>
        </p:txBody>
      </p:sp>
      <p:sp>
        <p:nvSpPr>
          <p:cNvPr id="87" name="Google Shape;87;p16"/>
          <p:cNvSpPr txBox="1"/>
          <p:nvPr/>
        </p:nvSpPr>
        <p:spPr>
          <a:xfrm>
            <a:off x="498575" y="3476150"/>
            <a:ext cx="8214000" cy="13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rgbClr val="434343"/>
                </a:solidFill>
                <a:latin typeface="Roboto"/>
                <a:ea typeface="Roboto"/>
                <a:cs typeface="Roboto"/>
                <a:sym typeface="Roboto"/>
              </a:rPr>
              <a:t>Other</a:t>
            </a:r>
            <a:endParaRPr sz="1200" b="1" dirty="0">
              <a:solidFill>
                <a:srgbClr val="434343"/>
              </a:solidFill>
              <a:latin typeface="Roboto"/>
              <a:ea typeface="Roboto"/>
              <a:cs typeface="Roboto"/>
              <a:sym typeface="Roboto"/>
            </a:endParaRPr>
          </a:p>
          <a:p>
            <a:pPr marL="342900" lvl="0" indent="-304800" algn="l" rtl="0">
              <a:spcBef>
                <a:spcPts val="0"/>
              </a:spcBef>
              <a:spcAft>
                <a:spcPts val="0"/>
              </a:spcAft>
              <a:buClr>
                <a:srgbClr val="434343"/>
              </a:buClr>
              <a:buSzPts val="1200"/>
              <a:buFont typeface="Roboto"/>
              <a:buChar char="-"/>
            </a:pPr>
            <a:r>
              <a:rPr lang="en" sz="1200" dirty="0">
                <a:solidFill>
                  <a:srgbClr val="434343"/>
                </a:solidFill>
                <a:latin typeface="Roboto"/>
                <a:ea typeface="Roboto"/>
                <a:cs typeface="Roboto"/>
                <a:sym typeface="Roboto"/>
              </a:rPr>
              <a:t>NFIR 		</a:t>
            </a:r>
            <a:r>
              <a:rPr lang="en" sz="1200" dirty="0">
                <a:solidFill>
                  <a:srgbClr val="434343"/>
                </a:solidFill>
                <a:latin typeface="Roboto"/>
                <a:ea typeface="Roboto"/>
                <a:cs typeface="Roboto"/>
                <a:sym typeface="Roboto"/>
                <a:hlinkClick r:id="rId5">
                  <a:extLst>
                    <a:ext uri="{A12FA001-AC4F-418D-AE19-62706E023703}">
                      <ahyp:hlinkClr xmlns:ahyp="http://schemas.microsoft.com/office/drawing/2018/hyperlinkcolor" val="tx"/>
                    </a:ext>
                  </a:extLst>
                </a:hlinkClick>
              </a:rPr>
              <a:t>NFIRSPROCESSING/datasets/fireaddresses_copy/explore/</a:t>
            </a:r>
            <a:endParaRPr sz="1200" dirty="0">
              <a:solidFill>
                <a:srgbClr val="434343"/>
              </a:solidFill>
              <a:latin typeface="Roboto"/>
              <a:ea typeface="Roboto"/>
              <a:cs typeface="Roboto"/>
              <a:sym typeface="Roboto"/>
            </a:endParaRPr>
          </a:p>
          <a:p>
            <a:pPr marL="342900" lvl="0" indent="-304800" algn="l" rtl="0">
              <a:spcBef>
                <a:spcPts val="0"/>
              </a:spcBef>
              <a:spcAft>
                <a:spcPts val="0"/>
              </a:spcAft>
              <a:buClr>
                <a:srgbClr val="434343"/>
              </a:buClr>
              <a:buSzPts val="1200"/>
              <a:buFont typeface="Roboto"/>
              <a:buChar char="-"/>
            </a:pPr>
            <a:r>
              <a:rPr lang="en" sz="1200" dirty="0">
                <a:solidFill>
                  <a:srgbClr val="434343"/>
                </a:solidFill>
                <a:latin typeface="Roboto"/>
                <a:ea typeface="Roboto"/>
                <a:cs typeface="Roboto"/>
                <a:sym typeface="Roboto"/>
              </a:rPr>
              <a:t>Fire Scores	</a:t>
            </a:r>
            <a:r>
              <a:rPr lang="en-US" sz="1200" dirty="0">
                <a:solidFill>
                  <a:srgbClr val="434343"/>
                </a:solidFill>
                <a:latin typeface="Roboto"/>
                <a:ea typeface="Roboto"/>
                <a:cs typeface="Roboto"/>
                <a:sym typeface="Roboto"/>
              </a:rPr>
              <a:t>ABC Fire Scores</a:t>
            </a:r>
            <a:endParaRPr sz="1200" dirty="0">
              <a:solidFill>
                <a:srgbClr val="434343"/>
              </a:solidFill>
              <a:latin typeface="Roboto"/>
              <a:ea typeface="Roboto"/>
              <a:cs typeface="Roboto"/>
              <a:sym typeface="Roboto"/>
            </a:endParaRPr>
          </a:p>
          <a:p>
            <a:pPr marL="0" lvl="0" indent="0" algn="l" rtl="0">
              <a:spcBef>
                <a:spcPts val="0"/>
              </a:spcBef>
              <a:spcAft>
                <a:spcPts val="0"/>
              </a:spcAft>
              <a:buNone/>
            </a:pPr>
            <a:endParaRPr sz="1200" dirty="0">
              <a:solidFill>
                <a:srgbClr val="434343"/>
              </a:solidFill>
              <a:latin typeface="Roboto"/>
              <a:ea typeface="Roboto"/>
              <a:cs typeface="Roboto"/>
              <a:sym typeface="Roboto"/>
            </a:endParaRPr>
          </a:p>
          <a:p>
            <a:pPr marL="0" lvl="0" indent="0" algn="l" rtl="0">
              <a:spcBef>
                <a:spcPts val="0"/>
              </a:spcBef>
              <a:spcAft>
                <a:spcPts val="0"/>
              </a:spcAft>
              <a:buNone/>
            </a:pPr>
            <a:endParaRPr sz="1200" dirty="0">
              <a:solidFill>
                <a:srgbClr val="434343"/>
              </a:solidFill>
              <a:latin typeface="Roboto"/>
              <a:ea typeface="Roboto"/>
              <a:cs typeface="Roboto"/>
              <a:sym typeface="Roboto"/>
            </a:endParaRPr>
          </a:p>
          <a:p>
            <a:pPr marL="0" lvl="0" indent="0" algn="l" rtl="0">
              <a:spcBef>
                <a:spcPts val="0"/>
              </a:spcBef>
              <a:spcAft>
                <a:spcPts val="0"/>
              </a:spcAft>
              <a:buNone/>
            </a:pPr>
            <a:endParaRPr sz="1200" dirty="0">
              <a:solidFill>
                <a:srgbClr val="434343"/>
              </a:solidFill>
              <a:latin typeface="Roboto"/>
              <a:ea typeface="Roboto"/>
              <a:cs typeface="Roboto"/>
              <a:sym typeface="Roboto"/>
            </a:endParaRPr>
          </a:p>
        </p:txBody>
      </p:sp>
      <p:pic>
        <p:nvPicPr>
          <p:cNvPr id="3" name="Audio 2">
            <a:hlinkClick r:id="" action="ppaction://media"/>
            <a:extLst>
              <a:ext uri="{FF2B5EF4-FFF2-40B4-BE49-F238E27FC236}">
                <a16:creationId xmlns:a16="http://schemas.microsoft.com/office/drawing/2014/main" id="{9E2B8382-3D13-4780-89EF-53670F9B28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p:transition spd="slow" advTm="53753">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470900" y="1676700"/>
            <a:ext cx="6552300" cy="179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b="1">
                <a:solidFill>
                  <a:srgbClr val="FFFFFF"/>
                </a:solidFill>
                <a:latin typeface="Arial"/>
                <a:ea typeface="Arial"/>
                <a:cs typeface="Arial"/>
                <a:sym typeface="Arial"/>
              </a:rPr>
              <a:t>Fire is likely the only type of claim that can give rise to a loss in excess of $3.5m </a:t>
            </a:r>
            <a:endParaRPr sz="3900" b="1">
              <a:solidFill>
                <a:srgbClr val="FFFFFF"/>
              </a:solidFill>
              <a:latin typeface="Arial"/>
              <a:ea typeface="Arial"/>
              <a:cs typeface="Arial"/>
              <a:sym typeface="Arial"/>
            </a:endParaRPr>
          </a:p>
          <a:p>
            <a:pPr marL="0" lvl="0" indent="0" algn="ctr" rtl="0">
              <a:spcBef>
                <a:spcPts val="0"/>
              </a:spcBef>
              <a:spcAft>
                <a:spcPts val="0"/>
              </a:spcAft>
              <a:buNone/>
            </a:pPr>
            <a:endParaRPr sz="3900" b="1">
              <a:solidFill>
                <a:srgbClr val="FFFFFF"/>
              </a:solidFill>
              <a:latin typeface="Arial"/>
              <a:ea typeface="Arial"/>
              <a:cs typeface="Arial"/>
              <a:sym typeface="Arial"/>
            </a:endParaRPr>
          </a:p>
        </p:txBody>
      </p:sp>
      <p:pic>
        <p:nvPicPr>
          <p:cNvPr id="4" name="Audio 3">
            <a:hlinkClick r:id="" action="ppaction://media"/>
            <a:extLst>
              <a:ext uri="{FF2B5EF4-FFF2-40B4-BE49-F238E27FC236}">
                <a16:creationId xmlns:a16="http://schemas.microsoft.com/office/drawing/2014/main" id="{D7904379-5974-4C7E-B4AA-0C1161AE1C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11708">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0" y="0"/>
            <a:ext cx="3749700" cy="18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Claims </a:t>
            </a:r>
            <a:endParaRPr sz="2500"/>
          </a:p>
          <a:p>
            <a:pPr marL="0" lvl="0" indent="0" algn="l" rtl="0">
              <a:spcBef>
                <a:spcPts val="0"/>
              </a:spcBef>
              <a:spcAft>
                <a:spcPts val="0"/>
              </a:spcAft>
              <a:buNone/>
            </a:pPr>
            <a:r>
              <a:rPr lang="en" sz="1400">
                <a:solidFill>
                  <a:srgbClr val="E6B8AF"/>
                </a:solidFill>
              </a:rPr>
              <a:t>Composition</a:t>
            </a:r>
            <a:endParaRPr sz="1400">
              <a:solidFill>
                <a:srgbClr val="E6B8AF"/>
              </a:solidFill>
            </a:endParaRPr>
          </a:p>
        </p:txBody>
      </p:sp>
      <p:sp>
        <p:nvSpPr>
          <p:cNvPr id="98" name="Google Shape;98;p18"/>
          <p:cNvSpPr txBox="1">
            <a:spLocks noGrp="1"/>
          </p:cNvSpPr>
          <p:nvPr>
            <p:ph type="body" idx="1"/>
          </p:nvPr>
        </p:nvSpPr>
        <p:spPr>
          <a:xfrm>
            <a:off x="347700" y="1006775"/>
            <a:ext cx="3127500" cy="36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rPr>
              <a:t>Purpose</a:t>
            </a:r>
            <a:endParaRPr sz="1000" b="1">
              <a:solidFill>
                <a:srgbClr val="FFFFFF"/>
              </a:solidFill>
            </a:endParaRPr>
          </a:p>
          <a:p>
            <a:pPr marL="342900" lvl="0" indent="-292100" algn="l" rtl="0">
              <a:spcBef>
                <a:spcPts val="0"/>
              </a:spcBef>
              <a:spcAft>
                <a:spcPts val="0"/>
              </a:spcAft>
              <a:buClr>
                <a:srgbClr val="FFFFFF"/>
              </a:buClr>
              <a:buSzPts val="1000"/>
              <a:buChar char="-"/>
            </a:pPr>
            <a:r>
              <a:rPr lang="en" sz="1000">
                <a:solidFill>
                  <a:srgbClr val="FFFFFF"/>
                </a:solidFill>
              </a:rPr>
              <a:t>To understand the composition of incurred losses and claims frequency by claims type. </a:t>
            </a:r>
            <a:endParaRPr sz="1000">
              <a:solidFill>
                <a:srgbClr val="FFFFFF"/>
              </a:solidFill>
            </a:endParaRPr>
          </a:p>
          <a:p>
            <a:pPr marL="0" lvl="0" indent="0" algn="l" rtl="0">
              <a:spcBef>
                <a:spcPts val="0"/>
              </a:spcBef>
              <a:spcAft>
                <a:spcPts val="0"/>
              </a:spcAft>
              <a:buNone/>
            </a:pPr>
            <a:endParaRPr sz="1000">
              <a:solidFill>
                <a:srgbClr val="FFFFFF"/>
              </a:solidFill>
            </a:endParaRPr>
          </a:p>
          <a:p>
            <a:pPr marL="0" lvl="0" indent="0" algn="l" rtl="0">
              <a:spcBef>
                <a:spcPts val="0"/>
              </a:spcBef>
              <a:spcAft>
                <a:spcPts val="0"/>
              </a:spcAft>
              <a:buNone/>
            </a:pPr>
            <a:r>
              <a:rPr lang="en" sz="1000" b="1">
                <a:solidFill>
                  <a:srgbClr val="FFFFFF"/>
                </a:solidFill>
              </a:rPr>
              <a:t>Visualizations</a:t>
            </a:r>
            <a:endParaRPr sz="1000" b="1">
              <a:solidFill>
                <a:srgbClr val="FFFFFF"/>
              </a:solidFill>
            </a:endParaRPr>
          </a:p>
          <a:p>
            <a:pPr marL="342900" lvl="0" indent="-292100" algn="l" rtl="0">
              <a:spcBef>
                <a:spcPts val="0"/>
              </a:spcBef>
              <a:spcAft>
                <a:spcPts val="0"/>
              </a:spcAft>
              <a:buClr>
                <a:srgbClr val="FFFFFF"/>
              </a:buClr>
              <a:buSzPts val="1000"/>
              <a:buChar char="-"/>
            </a:pPr>
            <a:r>
              <a:rPr lang="en" sz="1000">
                <a:solidFill>
                  <a:srgbClr val="FFFFFF"/>
                </a:solidFill>
              </a:rPr>
              <a:t>The top chart represents the sum of loss incurred by loss peril. </a:t>
            </a:r>
            <a:endParaRPr sz="1000">
              <a:solidFill>
                <a:srgbClr val="FFFFFF"/>
              </a:solidFill>
            </a:endParaRPr>
          </a:p>
          <a:p>
            <a:pPr marL="342900" lvl="0" indent="-292100" algn="l" rtl="0">
              <a:spcBef>
                <a:spcPts val="0"/>
              </a:spcBef>
              <a:spcAft>
                <a:spcPts val="0"/>
              </a:spcAft>
              <a:buClr>
                <a:srgbClr val="FFFFFF"/>
              </a:buClr>
              <a:buSzPts val="1000"/>
              <a:buChar char="-"/>
            </a:pPr>
            <a:r>
              <a:rPr lang="en" sz="1000">
                <a:solidFill>
                  <a:srgbClr val="FFFFFF"/>
                </a:solidFill>
              </a:rPr>
              <a:t>The bottom chart represents the frequency of losses by claims type. </a:t>
            </a:r>
            <a:endParaRPr sz="1000">
              <a:solidFill>
                <a:srgbClr val="FFFFFF"/>
              </a:solidFill>
            </a:endParaRPr>
          </a:p>
          <a:p>
            <a:pPr marL="0" lvl="0" indent="0" algn="l" rtl="0">
              <a:spcBef>
                <a:spcPts val="0"/>
              </a:spcBef>
              <a:spcAft>
                <a:spcPts val="0"/>
              </a:spcAft>
              <a:buNone/>
            </a:pPr>
            <a:endParaRPr sz="1000" b="1">
              <a:solidFill>
                <a:srgbClr val="FFFFFF"/>
              </a:solidFill>
            </a:endParaRPr>
          </a:p>
          <a:p>
            <a:pPr marL="0" lvl="0" indent="0" algn="l" rtl="0">
              <a:spcBef>
                <a:spcPts val="0"/>
              </a:spcBef>
              <a:spcAft>
                <a:spcPts val="0"/>
              </a:spcAft>
              <a:buNone/>
            </a:pPr>
            <a:r>
              <a:rPr lang="en" sz="1000" b="1">
                <a:solidFill>
                  <a:srgbClr val="FFFFFF"/>
                </a:solidFill>
              </a:rPr>
              <a:t>Observations</a:t>
            </a:r>
            <a:r>
              <a:rPr lang="en" sz="1000">
                <a:solidFill>
                  <a:srgbClr val="FFFFFF"/>
                </a:solidFill>
              </a:rPr>
              <a:t> </a:t>
            </a:r>
            <a:endParaRPr sz="1000">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Fire, Property-Other, Hail, Bodily Injury and water represent over 85% of incurred loss. </a:t>
            </a:r>
            <a:endParaRPr sz="1000">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These same perils represent a similar percentage of the count of claims yet with a materially different ordering. </a:t>
            </a:r>
            <a:endParaRPr sz="1000">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For instance, Fire &amp; Hail comprise close to 50% of all incurred loss yet around 15% of the frequency.  </a:t>
            </a:r>
            <a:endParaRPr sz="1000">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This indicates that Fire and Hail are infrequent yet severe loss occurences. </a:t>
            </a:r>
            <a:endParaRPr sz="1000">
              <a:solidFill>
                <a:srgbClr val="FFFFFF"/>
              </a:solidFill>
            </a:endParaRPr>
          </a:p>
        </p:txBody>
      </p:sp>
      <p:pic>
        <p:nvPicPr>
          <p:cNvPr id="99" name="Google Shape;99;p18"/>
          <p:cNvPicPr preferRelativeResize="0"/>
          <p:nvPr/>
        </p:nvPicPr>
        <p:blipFill rotWithShape="1">
          <a:blip r:embed="rId5">
            <a:alphaModFix/>
          </a:blip>
          <a:srcRect l="19581" t="14172" r="8558" b="9468"/>
          <a:stretch/>
        </p:blipFill>
        <p:spPr>
          <a:xfrm>
            <a:off x="4107225" y="39950"/>
            <a:ext cx="4235774" cy="2531801"/>
          </a:xfrm>
          <a:prstGeom prst="rect">
            <a:avLst/>
          </a:prstGeom>
          <a:noFill/>
          <a:ln>
            <a:noFill/>
          </a:ln>
        </p:spPr>
      </p:pic>
      <p:pic>
        <p:nvPicPr>
          <p:cNvPr id="100" name="Google Shape;100;p18"/>
          <p:cNvPicPr preferRelativeResize="0"/>
          <p:nvPr/>
        </p:nvPicPr>
        <p:blipFill rotWithShape="1">
          <a:blip r:embed="rId6">
            <a:alphaModFix/>
          </a:blip>
          <a:srcRect l="19452" t="14083" r="9216" b="8875"/>
          <a:stretch/>
        </p:blipFill>
        <p:spPr>
          <a:xfrm>
            <a:off x="4107225" y="2605275"/>
            <a:ext cx="4167408" cy="2531801"/>
          </a:xfrm>
          <a:prstGeom prst="rect">
            <a:avLst/>
          </a:prstGeom>
          <a:noFill/>
          <a:ln>
            <a:noFill/>
          </a:ln>
        </p:spPr>
      </p:pic>
      <p:pic>
        <p:nvPicPr>
          <p:cNvPr id="4" name="Audio 3">
            <a:hlinkClick r:id="" action="ppaction://media"/>
            <a:extLst>
              <a:ext uri="{FF2B5EF4-FFF2-40B4-BE49-F238E27FC236}">
                <a16:creationId xmlns:a16="http://schemas.microsoft.com/office/drawing/2014/main" id="{A9858749-6800-4D15-80A1-FAC109FC31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80089">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0" y="0"/>
            <a:ext cx="3749700" cy="18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Distribution of Losses </a:t>
            </a:r>
            <a:endParaRPr sz="2500"/>
          </a:p>
          <a:p>
            <a:pPr marL="0" lvl="0" indent="0" algn="l" rtl="0">
              <a:spcBef>
                <a:spcPts val="0"/>
              </a:spcBef>
              <a:spcAft>
                <a:spcPts val="0"/>
              </a:spcAft>
              <a:buNone/>
            </a:pPr>
            <a:r>
              <a:rPr lang="en" sz="1400">
                <a:solidFill>
                  <a:srgbClr val="E6B8AF"/>
                </a:solidFill>
              </a:rPr>
              <a:t>All &amp; By Loss Category</a:t>
            </a:r>
            <a:endParaRPr sz="1400">
              <a:solidFill>
                <a:srgbClr val="E6B8AF"/>
              </a:solidFill>
            </a:endParaRPr>
          </a:p>
        </p:txBody>
      </p:sp>
      <p:sp>
        <p:nvSpPr>
          <p:cNvPr id="106" name="Google Shape;106;p19"/>
          <p:cNvSpPr txBox="1">
            <a:spLocks noGrp="1"/>
          </p:cNvSpPr>
          <p:nvPr>
            <p:ph type="body" idx="1"/>
          </p:nvPr>
        </p:nvSpPr>
        <p:spPr>
          <a:xfrm>
            <a:off x="311700" y="1072975"/>
            <a:ext cx="3127500" cy="361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rgbClr val="FFFFFF"/>
                </a:solidFill>
              </a:rPr>
              <a:t>Purpose</a:t>
            </a:r>
            <a:endParaRPr sz="1000" b="1">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To understand the distribution of incurred losses for all perils versus fire losses. </a:t>
            </a:r>
            <a:endParaRPr sz="1000">
              <a:solidFill>
                <a:srgbClr val="FFFFFF"/>
              </a:solidFill>
            </a:endParaRPr>
          </a:p>
          <a:p>
            <a:pPr marL="0" lvl="0" indent="0" algn="l" rtl="0">
              <a:lnSpc>
                <a:spcPct val="115000"/>
              </a:lnSpc>
              <a:spcBef>
                <a:spcPts val="0"/>
              </a:spcBef>
              <a:spcAft>
                <a:spcPts val="0"/>
              </a:spcAft>
              <a:buNone/>
            </a:pPr>
            <a:endParaRPr sz="1000" b="1">
              <a:solidFill>
                <a:srgbClr val="FFFFFF"/>
              </a:solidFill>
            </a:endParaRPr>
          </a:p>
          <a:p>
            <a:pPr marL="0" lvl="0" indent="0" algn="l" rtl="0">
              <a:lnSpc>
                <a:spcPct val="115000"/>
              </a:lnSpc>
              <a:spcBef>
                <a:spcPts val="0"/>
              </a:spcBef>
              <a:spcAft>
                <a:spcPts val="0"/>
              </a:spcAft>
              <a:buNone/>
            </a:pPr>
            <a:r>
              <a:rPr lang="en" sz="1000" b="1">
                <a:solidFill>
                  <a:srgbClr val="FFFFFF"/>
                </a:solidFill>
              </a:rPr>
              <a:t>Visualizations</a:t>
            </a:r>
            <a:endParaRPr sz="1000" b="1">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The first chart represents the distribution of all incurred losses. </a:t>
            </a: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The second chart represents the distribution of fire losses. </a:t>
            </a:r>
            <a:endParaRPr sz="1000">
              <a:solidFill>
                <a:srgbClr val="FFFFFF"/>
              </a:solidFill>
            </a:endParaRPr>
          </a:p>
          <a:p>
            <a:pPr marL="0" lvl="0" indent="0" algn="l" rtl="0">
              <a:lnSpc>
                <a:spcPct val="115000"/>
              </a:lnSpc>
              <a:spcBef>
                <a:spcPts val="0"/>
              </a:spcBef>
              <a:spcAft>
                <a:spcPts val="0"/>
              </a:spcAft>
              <a:buNone/>
            </a:pPr>
            <a:endParaRPr sz="1000" b="1">
              <a:solidFill>
                <a:srgbClr val="FFFFFF"/>
              </a:solidFill>
            </a:endParaRPr>
          </a:p>
          <a:p>
            <a:pPr marL="0" lvl="0" indent="0" algn="l" rtl="0">
              <a:lnSpc>
                <a:spcPct val="115000"/>
              </a:lnSpc>
              <a:spcBef>
                <a:spcPts val="0"/>
              </a:spcBef>
              <a:spcAft>
                <a:spcPts val="0"/>
              </a:spcAft>
              <a:buNone/>
            </a:pPr>
            <a:r>
              <a:rPr lang="en" sz="1000" b="1">
                <a:solidFill>
                  <a:srgbClr val="FFFFFF"/>
                </a:solidFill>
              </a:rPr>
              <a:t>Observations</a:t>
            </a:r>
            <a:endParaRPr sz="1000" b="1">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The losses for all perils exhibits an exponential distribution with majority of the frequency of losses occurring under 100k (88%). And 94% below 200k. </a:t>
            </a:r>
            <a:endParaRPr sz="1000">
              <a:solidFill>
                <a:srgbClr val="FFFFFF"/>
              </a:solidFill>
            </a:endParaRPr>
          </a:p>
          <a:p>
            <a:pPr marL="914400" lvl="0" indent="0" algn="l" rtl="0">
              <a:lnSpc>
                <a:spcPct val="115000"/>
              </a:lnSpc>
              <a:spcBef>
                <a:spcPts val="0"/>
              </a:spcBef>
              <a:spcAft>
                <a:spcPts val="0"/>
              </a:spcAft>
              <a:buNone/>
            </a:pPr>
            <a:endParaRPr sz="1000">
              <a:solidFill>
                <a:srgbClr val="FFFFFF"/>
              </a:solidFill>
            </a:endParaRPr>
          </a:p>
          <a:p>
            <a:pPr marL="342900" lvl="0" indent="-292100" algn="l" rtl="0">
              <a:lnSpc>
                <a:spcPct val="115000"/>
              </a:lnSpc>
              <a:spcBef>
                <a:spcPts val="0"/>
              </a:spcBef>
              <a:spcAft>
                <a:spcPts val="0"/>
              </a:spcAft>
              <a:buClr>
                <a:srgbClr val="FFFFFF"/>
              </a:buClr>
              <a:buSzPts val="1000"/>
              <a:buChar char="-"/>
            </a:pPr>
            <a:r>
              <a:rPr lang="en" sz="1000">
                <a:solidFill>
                  <a:srgbClr val="FFFFFF"/>
                </a:solidFill>
              </a:rPr>
              <a:t>While fire losses exhibit a similar exponential distribution the tail is much fatter, with only 65% of losses falling under 100k and multiple loss occurrences in excess of $1m.  </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pic>
        <p:nvPicPr>
          <p:cNvPr id="107" name="Google Shape;107;p19"/>
          <p:cNvPicPr preferRelativeResize="0"/>
          <p:nvPr/>
        </p:nvPicPr>
        <p:blipFill rotWithShape="1">
          <a:blip r:embed="rId5">
            <a:alphaModFix/>
          </a:blip>
          <a:srcRect l="19840" t="13996" r="3378" b="10349"/>
          <a:stretch/>
        </p:blipFill>
        <p:spPr>
          <a:xfrm>
            <a:off x="3977950" y="0"/>
            <a:ext cx="4146048" cy="2298000"/>
          </a:xfrm>
          <a:prstGeom prst="rect">
            <a:avLst/>
          </a:prstGeom>
          <a:noFill/>
          <a:ln>
            <a:noFill/>
          </a:ln>
        </p:spPr>
      </p:pic>
      <p:pic>
        <p:nvPicPr>
          <p:cNvPr id="108" name="Google Shape;108;p19"/>
          <p:cNvPicPr preferRelativeResize="0"/>
          <p:nvPr/>
        </p:nvPicPr>
        <p:blipFill rotWithShape="1">
          <a:blip r:embed="rId6">
            <a:alphaModFix/>
          </a:blip>
          <a:srcRect l="19404" t="13788" r="8622" b="9823"/>
          <a:stretch/>
        </p:blipFill>
        <p:spPr>
          <a:xfrm>
            <a:off x="3977950" y="2331925"/>
            <a:ext cx="4146048" cy="2475355"/>
          </a:xfrm>
          <a:prstGeom prst="rect">
            <a:avLst/>
          </a:prstGeom>
          <a:noFill/>
          <a:ln>
            <a:noFill/>
          </a:ln>
        </p:spPr>
      </p:pic>
      <p:sp>
        <p:nvSpPr>
          <p:cNvPr id="109" name="Google Shape;109;p19"/>
          <p:cNvSpPr/>
          <p:nvPr/>
        </p:nvSpPr>
        <p:spPr>
          <a:xfrm rot="-5400000">
            <a:off x="5041500" y="2968875"/>
            <a:ext cx="342600" cy="1682400"/>
          </a:xfrm>
          <a:prstGeom prst="rightBrace">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p:nvPr/>
        </p:nvSpPr>
        <p:spPr>
          <a:xfrm>
            <a:off x="4813200" y="3311350"/>
            <a:ext cx="799200" cy="2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0000"/>
                </a:solidFill>
                <a:latin typeface="Roboto"/>
                <a:ea typeface="Roboto"/>
                <a:cs typeface="Roboto"/>
                <a:sym typeface="Roboto"/>
              </a:rPr>
              <a:t>Heavier Tail</a:t>
            </a:r>
            <a:endParaRPr sz="900">
              <a:solidFill>
                <a:srgbClr val="FF0000"/>
              </a:solidFill>
              <a:latin typeface="Roboto"/>
              <a:ea typeface="Roboto"/>
              <a:cs typeface="Roboto"/>
              <a:sym typeface="Roboto"/>
            </a:endParaRPr>
          </a:p>
        </p:txBody>
      </p:sp>
      <p:pic>
        <p:nvPicPr>
          <p:cNvPr id="3" name="Audio 2">
            <a:hlinkClick r:id="" action="ppaction://media"/>
            <a:extLst>
              <a:ext uri="{FF2B5EF4-FFF2-40B4-BE49-F238E27FC236}">
                <a16:creationId xmlns:a16="http://schemas.microsoft.com/office/drawing/2014/main" id="{0C4EB9EA-BFED-49DB-BE8B-9AB79D4BB1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p:transition spd="slow" advTm="39064">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0" y="0"/>
            <a:ext cx="3127500" cy="18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a:p>
            <a:pPr marL="0" lvl="0" indent="0" algn="l" rtl="0">
              <a:spcBef>
                <a:spcPts val="0"/>
              </a:spcBef>
              <a:spcAft>
                <a:spcPts val="0"/>
              </a:spcAft>
              <a:buNone/>
            </a:pPr>
            <a:r>
              <a:rPr lang="en" sz="1400">
                <a:solidFill>
                  <a:srgbClr val="E6B8AF"/>
                </a:solidFill>
              </a:rPr>
              <a:t>Fire Losses</a:t>
            </a:r>
            <a:endParaRPr sz="1400">
              <a:solidFill>
                <a:srgbClr val="E6B8AF"/>
              </a:solidFill>
            </a:endParaRPr>
          </a:p>
        </p:txBody>
      </p:sp>
      <p:sp>
        <p:nvSpPr>
          <p:cNvPr id="116" name="Google Shape;116;p20"/>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117" name="Google Shape;117;p20"/>
          <p:cNvPicPr preferRelativeResize="0"/>
          <p:nvPr/>
        </p:nvPicPr>
        <p:blipFill rotWithShape="1">
          <a:blip r:embed="rId5">
            <a:alphaModFix/>
          </a:blip>
          <a:srcRect l="19858" t="14258"/>
          <a:stretch/>
        </p:blipFill>
        <p:spPr>
          <a:xfrm>
            <a:off x="3959900" y="236576"/>
            <a:ext cx="4641874" cy="2793628"/>
          </a:xfrm>
          <a:prstGeom prst="rect">
            <a:avLst/>
          </a:prstGeom>
          <a:noFill/>
          <a:ln>
            <a:noFill/>
          </a:ln>
        </p:spPr>
      </p:pic>
      <p:graphicFrame>
        <p:nvGraphicFramePr>
          <p:cNvPr id="118" name="Google Shape;118;p20"/>
          <p:cNvGraphicFramePr/>
          <p:nvPr/>
        </p:nvGraphicFramePr>
        <p:xfrm>
          <a:off x="3959900" y="3307725"/>
          <a:ext cx="4641875" cy="1435500"/>
        </p:xfrm>
        <a:graphic>
          <a:graphicData uri="http://schemas.openxmlformats.org/drawingml/2006/table">
            <a:tbl>
              <a:tblPr>
                <a:noFill/>
                <a:tableStyleId>{B2F4E196-4A72-433A-84F7-C60DAC221D28}</a:tableStyleId>
              </a:tblPr>
              <a:tblGrid>
                <a:gridCol w="928375">
                  <a:extLst>
                    <a:ext uri="{9D8B030D-6E8A-4147-A177-3AD203B41FA5}">
                      <a16:colId xmlns:a16="http://schemas.microsoft.com/office/drawing/2014/main" val="20000"/>
                    </a:ext>
                  </a:extLst>
                </a:gridCol>
                <a:gridCol w="1089850">
                  <a:extLst>
                    <a:ext uri="{9D8B030D-6E8A-4147-A177-3AD203B41FA5}">
                      <a16:colId xmlns:a16="http://schemas.microsoft.com/office/drawing/2014/main" val="20001"/>
                    </a:ext>
                  </a:extLst>
                </a:gridCol>
                <a:gridCol w="766900">
                  <a:extLst>
                    <a:ext uri="{9D8B030D-6E8A-4147-A177-3AD203B41FA5}">
                      <a16:colId xmlns:a16="http://schemas.microsoft.com/office/drawing/2014/main" val="20002"/>
                    </a:ext>
                  </a:extLst>
                </a:gridCol>
                <a:gridCol w="928375">
                  <a:extLst>
                    <a:ext uri="{9D8B030D-6E8A-4147-A177-3AD203B41FA5}">
                      <a16:colId xmlns:a16="http://schemas.microsoft.com/office/drawing/2014/main" val="20003"/>
                    </a:ext>
                  </a:extLst>
                </a:gridCol>
                <a:gridCol w="928375">
                  <a:extLst>
                    <a:ext uri="{9D8B030D-6E8A-4147-A177-3AD203B41FA5}">
                      <a16:colId xmlns:a16="http://schemas.microsoft.com/office/drawing/2014/main" val="20004"/>
                    </a:ext>
                  </a:extLst>
                </a:gridCol>
              </a:tblGrid>
              <a:tr h="358875">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 sz="1000" b="1"/>
                        <a:t>Total Count</a:t>
                      </a:r>
                      <a:endParaRPr sz="1000" b="1"/>
                    </a:p>
                  </a:txBody>
                  <a:tcPr marL="91425" marR="91425" marT="91425" marB="91425"/>
                </a:tc>
                <a:tc>
                  <a:txBody>
                    <a:bodyPr/>
                    <a:lstStyle/>
                    <a:p>
                      <a:pPr marL="0" lvl="0" indent="0" algn="l" rtl="0">
                        <a:spcBef>
                          <a:spcPts val="0"/>
                        </a:spcBef>
                        <a:spcAft>
                          <a:spcPts val="0"/>
                        </a:spcAft>
                        <a:buNone/>
                      </a:pPr>
                      <a:r>
                        <a:rPr lang="en" sz="1000" b="1"/>
                        <a:t>Avg Loss</a:t>
                      </a:r>
                      <a:endParaRPr sz="1000"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b="1"/>
                        <a:t>Median</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t>Largest</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58875">
                <a:tc>
                  <a:txBody>
                    <a:bodyPr/>
                    <a:lstStyle/>
                    <a:p>
                      <a:pPr marL="0" lvl="0" indent="0" algn="l" rtl="0">
                        <a:spcBef>
                          <a:spcPts val="0"/>
                        </a:spcBef>
                        <a:spcAft>
                          <a:spcPts val="0"/>
                        </a:spcAft>
                        <a:buNone/>
                      </a:pPr>
                      <a:r>
                        <a:rPr lang="en" sz="1000" b="1"/>
                        <a:t>Fire</a:t>
                      </a:r>
                      <a:endParaRPr sz="1000" b="1"/>
                    </a:p>
                  </a:txBody>
                  <a:tcPr marL="91425" marR="91425" marT="91425" marB="91425"/>
                </a:tc>
                <a:tc>
                  <a:txBody>
                    <a:bodyPr/>
                    <a:lstStyle/>
                    <a:p>
                      <a:pPr marL="0" lvl="0" indent="0" algn="l" rtl="0">
                        <a:spcBef>
                          <a:spcPts val="0"/>
                        </a:spcBef>
                        <a:spcAft>
                          <a:spcPts val="0"/>
                        </a:spcAft>
                        <a:buNone/>
                      </a:pPr>
                      <a:r>
                        <a:rPr lang="en" sz="1000"/>
                        <a:t>225</a:t>
                      </a:r>
                      <a:endParaRPr sz="1000"/>
                    </a:p>
                  </a:txBody>
                  <a:tcPr marL="91425" marR="91425" marT="91425" marB="91425"/>
                </a:tc>
                <a:tc>
                  <a:txBody>
                    <a:bodyPr/>
                    <a:lstStyle/>
                    <a:p>
                      <a:pPr marL="0" lvl="0" indent="0" algn="l" rtl="0">
                        <a:spcBef>
                          <a:spcPts val="0"/>
                        </a:spcBef>
                        <a:spcAft>
                          <a:spcPts val="0"/>
                        </a:spcAft>
                        <a:buNone/>
                      </a:pPr>
                      <a:r>
                        <a:rPr lang="en" sz="1000"/>
                        <a:t>$235K</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$90,176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$3.5m</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58875">
                <a:tc>
                  <a:txBody>
                    <a:bodyPr/>
                    <a:lstStyle/>
                    <a:p>
                      <a:pPr marL="0" lvl="0" indent="0" algn="l" rtl="0">
                        <a:spcBef>
                          <a:spcPts val="0"/>
                        </a:spcBef>
                        <a:spcAft>
                          <a:spcPts val="0"/>
                        </a:spcAft>
                        <a:buNone/>
                      </a:pPr>
                      <a:r>
                        <a:rPr lang="en" sz="1000" b="1"/>
                        <a:t>Hail</a:t>
                      </a:r>
                      <a:endParaRPr sz="1000" b="1"/>
                    </a:p>
                  </a:txBody>
                  <a:tcPr marL="91425" marR="91425" marT="91425" marB="91425"/>
                </a:tc>
                <a:tc>
                  <a:txBody>
                    <a:bodyPr/>
                    <a:lstStyle/>
                    <a:p>
                      <a:pPr marL="0" lvl="0" indent="0" algn="l" rtl="0">
                        <a:spcBef>
                          <a:spcPts val="0"/>
                        </a:spcBef>
                        <a:spcAft>
                          <a:spcPts val="0"/>
                        </a:spcAft>
                        <a:buNone/>
                      </a:pPr>
                      <a:r>
                        <a:rPr lang="en" sz="1000"/>
                        <a:t>86</a:t>
                      </a:r>
                      <a:endParaRPr sz="1000"/>
                    </a:p>
                  </a:txBody>
                  <a:tcPr marL="91425" marR="91425" marT="91425" marB="91425"/>
                </a:tc>
                <a:tc>
                  <a:txBody>
                    <a:bodyPr/>
                    <a:lstStyle/>
                    <a:p>
                      <a:pPr marL="0" lvl="0" indent="0" algn="l" rtl="0">
                        <a:spcBef>
                          <a:spcPts val="0"/>
                        </a:spcBef>
                        <a:spcAft>
                          <a:spcPts val="0"/>
                        </a:spcAft>
                        <a:buNone/>
                      </a:pPr>
                      <a:r>
                        <a:rPr lang="en" sz="1000"/>
                        <a:t>$273k</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$39,556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$1.95M</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58875">
                <a:tc>
                  <a:txBody>
                    <a:bodyPr/>
                    <a:lstStyle/>
                    <a:p>
                      <a:pPr marL="0" lvl="0" indent="0" algn="l" rtl="0">
                        <a:spcBef>
                          <a:spcPts val="0"/>
                        </a:spcBef>
                        <a:spcAft>
                          <a:spcPts val="0"/>
                        </a:spcAft>
                        <a:buNone/>
                      </a:pPr>
                      <a:r>
                        <a:rPr lang="en" sz="1000" b="1"/>
                        <a:t>All</a:t>
                      </a:r>
                      <a:endParaRPr sz="1000" b="1"/>
                    </a:p>
                  </a:txBody>
                  <a:tcPr marL="91425" marR="91425" marT="91425" marB="91425"/>
                </a:tc>
                <a:tc>
                  <a:txBody>
                    <a:bodyPr/>
                    <a:lstStyle/>
                    <a:p>
                      <a:pPr marL="0" lvl="0" indent="0" algn="l" rtl="0">
                        <a:spcBef>
                          <a:spcPts val="0"/>
                        </a:spcBef>
                        <a:spcAft>
                          <a:spcPts val="0"/>
                        </a:spcAft>
                        <a:buNone/>
                      </a:pPr>
                      <a:r>
                        <a:rPr lang="en" sz="1000"/>
                        <a:t>2713</a:t>
                      </a:r>
                      <a:endParaRPr sz="1000"/>
                    </a:p>
                  </a:txBody>
                  <a:tcPr marL="91425" marR="91425" marT="91425" marB="91425"/>
                </a:tc>
                <a:tc>
                  <a:txBody>
                    <a:bodyPr/>
                    <a:lstStyle/>
                    <a:p>
                      <a:pPr marL="0" lvl="0" indent="0" algn="l" rtl="0">
                        <a:spcBef>
                          <a:spcPts val="0"/>
                        </a:spcBef>
                        <a:spcAft>
                          <a:spcPts val="0"/>
                        </a:spcAft>
                        <a:buNone/>
                      </a:pPr>
                      <a:r>
                        <a:rPr lang="en" sz="1000"/>
                        <a:t>55k</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$9,025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$3.5M</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9" name="Google Shape;119;p20"/>
          <p:cNvSpPr txBox="1">
            <a:spLocks noGrp="1"/>
          </p:cNvSpPr>
          <p:nvPr>
            <p:ph type="body" idx="1"/>
          </p:nvPr>
        </p:nvSpPr>
        <p:spPr>
          <a:xfrm>
            <a:off x="311700" y="874375"/>
            <a:ext cx="3127500" cy="404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solidFill>
                  <a:srgbClr val="FFFFFF"/>
                </a:solidFill>
              </a:rPr>
              <a:t>Purpose</a:t>
            </a:r>
            <a:endParaRPr sz="900" b="1">
              <a:solidFill>
                <a:srgbClr val="FFFFFF"/>
              </a:solidFill>
            </a:endParaRPr>
          </a:p>
          <a:p>
            <a:pPr marL="342900" lvl="0" indent="-285750" algn="l" rtl="0">
              <a:lnSpc>
                <a:spcPct val="115000"/>
              </a:lnSpc>
              <a:spcBef>
                <a:spcPts val="0"/>
              </a:spcBef>
              <a:spcAft>
                <a:spcPts val="0"/>
              </a:spcAft>
              <a:buClr>
                <a:srgbClr val="FFFFFF"/>
              </a:buClr>
              <a:buSzPts val="900"/>
              <a:buChar char="-"/>
            </a:pPr>
            <a:r>
              <a:rPr lang="en" sz="900">
                <a:solidFill>
                  <a:srgbClr val="FFFFFF"/>
                </a:solidFill>
              </a:rPr>
              <a:t>To understand which loss peril categories have the heaviest tails as it relates to total incurred loss. </a:t>
            </a:r>
            <a:endParaRPr sz="900">
              <a:solidFill>
                <a:srgbClr val="FFFFFF"/>
              </a:solidFill>
            </a:endParaRPr>
          </a:p>
          <a:p>
            <a:pPr marL="0" lvl="0" indent="0" algn="l" rtl="0">
              <a:lnSpc>
                <a:spcPct val="115000"/>
              </a:lnSpc>
              <a:spcBef>
                <a:spcPts val="0"/>
              </a:spcBef>
              <a:spcAft>
                <a:spcPts val="0"/>
              </a:spcAft>
              <a:buNone/>
            </a:pPr>
            <a:endParaRPr sz="900" b="1">
              <a:solidFill>
                <a:srgbClr val="FFFFFF"/>
              </a:solidFill>
            </a:endParaRPr>
          </a:p>
          <a:p>
            <a:pPr marL="0" lvl="0" indent="0" algn="l" rtl="0">
              <a:lnSpc>
                <a:spcPct val="115000"/>
              </a:lnSpc>
              <a:spcBef>
                <a:spcPts val="0"/>
              </a:spcBef>
              <a:spcAft>
                <a:spcPts val="0"/>
              </a:spcAft>
              <a:buNone/>
            </a:pPr>
            <a:r>
              <a:rPr lang="en" sz="900" b="1">
                <a:solidFill>
                  <a:srgbClr val="FFFFFF"/>
                </a:solidFill>
              </a:rPr>
              <a:t>Visualizations </a:t>
            </a:r>
            <a:endParaRPr sz="900">
              <a:solidFill>
                <a:srgbClr val="FFFFFF"/>
              </a:solidFill>
            </a:endParaRPr>
          </a:p>
          <a:p>
            <a:pPr marL="342900" lvl="0" indent="-285750" algn="l" rtl="0">
              <a:lnSpc>
                <a:spcPct val="115000"/>
              </a:lnSpc>
              <a:spcBef>
                <a:spcPts val="0"/>
              </a:spcBef>
              <a:spcAft>
                <a:spcPts val="0"/>
              </a:spcAft>
              <a:buClr>
                <a:srgbClr val="FFFFFF"/>
              </a:buClr>
              <a:buSzPts val="900"/>
              <a:buChar char="-"/>
            </a:pPr>
            <a:r>
              <a:rPr lang="en" sz="900">
                <a:solidFill>
                  <a:srgbClr val="FFFFFF"/>
                </a:solidFill>
              </a:rPr>
              <a:t>The graph shows the distribution of claims by peril for incurred losses &gt; 200k. These represent 5% of all claims. </a:t>
            </a:r>
            <a:endParaRPr sz="900">
              <a:solidFill>
                <a:srgbClr val="FFFFFF"/>
              </a:solidFill>
            </a:endParaRPr>
          </a:p>
          <a:p>
            <a:pPr marL="914400" lvl="0" indent="0" algn="l" rtl="0">
              <a:lnSpc>
                <a:spcPct val="115000"/>
              </a:lnSpc>
              <a:spcBef>
                <a:spcPts val="0"/>
              </a:spcBef>
              <a:spcAft>
                <a:spcPts val="0"/>
              </a:spcAft>
              <a:buNone/>
            </a:pPr>
            <a:endParaRPr sz="900">
              <a:solidFill>
                <a:srgbClr val="FFFFFF"/>
              </a:solidFill>
            </a:endParaRPr>
          </a:p>
          <a:p>
            <a:pPr marL="342900" lvl="0" indent="-285750" algn="l" rtl="0">
              <a:lnSpc>
                <a:spcPct val="115000"/>
              </a:lnSpc>
              <a:spcBef>
                <a:spcPts val="0"/>
              </a:spcBef>
              <a:spcAft>
                <a:spcPts val="0"/>
              </a:spcAft>
              <a:buClr>
                <a:srgbClr val="FFFFFF"/>
              </a:buClr>
              <a:buSzPts val="900"/>
              <a:buChar char="-"/>
            </a:pPr>
            <a:r>
              <a:rPr lang="en" sz="900">
                <a:solidFill>
                  <a:srgbClr val="FFFFFF"/>
                </a:solidFill>
              </a:rPr>
              <a:t>The second visual is a chart that compares measures of central tendency between Fire, Hail and All loss perils. </a:t>
            </a:r>
            <a:endParaRPr sz="900">
              <a:solidFill>
                <a:srgbClr val="FFFFFF"/>
              </a:solidFill>
            </a:endParaRPr>
          </a:p>
          <a:p>
            <a:pPr marL="0" lvl="0" indent="0" algn="l" rtl="0">
              <a:lnSpc>
                <a:spcPct val="115000"/>
              </a:lnSpc>
              <a:spcBef>
                <a:spcPts val="0"/>
              </a:spcBef>
              <a:spcAft>
                <a:spcPts val="0"/>
              </a:spcAft>
              <a:buNone/>
            </a:pPr>
            <a:endParaRPr sz="900" b="1">
              <a:solidFill>
                <a:srgbClr val="FFFFFF"/>
              </a:solidFill>
            </a:endParaRPr>
          </a:p>
          <a:p>
            <a:pPr marL="0" lvl="0" indent="0" algn="l" rtl="0">
              <a:lnSpc>
                <a:spcPct val="115000"/>
              </a:lnSpc>
              <a:spcBef>
                <a:spcPts val="0"/>
              </a:spcBef>
              <a:spcAft>
                <a:spcPts val="0"/>
              </a:spcAft>
              <a:buNone/>
            </a:pPr>
            <a:r>
              <a:rPr lang="en" sz="900" b="1">
                <a:solidFill>
                  <a:srgbClr val="FFFFFF"/>
                </a:solidFill>
              </a:rPr>
              <a:t>Observations</a:t>
            </a:r>
            <a:endParaRPr sz="900">
              <a:solidFill>
                <a:srgbClr val="FFFFFF"/>
              </a:solidFill>
            </a:endParaRPr>
          </a:p>
          <a:p>
            <a:pPr marL="342900" lvl="0" indent="-285750" algn="l" rtl="0">
              <a:lnSpc>
                <a:spcPct val="115000"/>
              </a:lnSpc>
              <a:spcBef>
                <a:spcPts val="0"/>
              </a:spcBef>
              <a:spcAft>
                <a:spcPts val="0"/>
              </a:spcAft>
              <a:buClr>
                <a:srgbClr val="FFFFFF"/>
              </a:buClr>
              <a:buSzPts val="900"/>
              <a:buChar char="-"/>
            </a:pPr>
            <a:r>
              <a:rPr lang="en" sz="900">
                <a:solidFill>
                  <a:srgbClr val="FFFFFF"/>
                </a:solidFill>
              </a:rPr>
              <a:t>Both Hail and Fire losses dominate distribution of losses &gt; 200k.  In fact, Hail is more highly represented than fire in losses between 1 and 2m.</a:t>
            </a:r>
            <a:endParaRPr sz="900">
              <a:solidFill>
                <a:srgbClr val="FFFFFF"/>
              </a:solidFill>
            </a:endParaRPr>
          </a:p>
          <a:p>
            <a:pPr marL="342900" lvl="0" indent="-285750" algn="l" rtl="0">
              <a:lnSpc>
                <a:spcPct val="115000"/>
              </a:lnSpc>
              <a:spcBef>
                <a:spcPts val="0"/>
              </a:spcBef>
              <a:spcAft>
                <a:spcPts val="0"/>
              </a:spcAft>
              <a:buClr>
                <a:srgbClr val="FFFFFF"/>
              </a:buClr>
              <a:buSzPts val="900"/>
              <a:buChar char="-"/>
            </a:pPr>
            <a:r>
              <a:rPr lang="en" sz="900">
                <a:solidFill>
                  <a:srgbClr val="FFFFFF"/>
                </a:solidFill>
              </a:rPr>
              <a:t>From the table at the bottom we can see that while Hail and Fire have similar average losses, Fire has a significantly larger median</a:t>
            </a:r>
            <a:endParaRPr sz="900">
              <a:solidFill>
                <a:srgbClr val="FFFFFF"/>
              </a:solidFill>
            </a:endParaRPr>
          </a:p>
          <a:p>
            <a:pPr marL="0" lvl="0" indent="0" algn="l" rtl="0">
              <a:lnSpc>
                <a:spcPct val="115000"/>
              </a:lnSpc>
              <a:spcBef>
                <a:spcPts val="0"/>
              </a:spcBef>
              <a:spcAft>
                <a:spcPts val="0"/>
              </a:spcAft>
              <a:buNone/>
            </a:pPr>
            <a:endParaRPr sz="900">
              <a:solidFill>
                <a:srgbClr val="FFFFFF"/>
              </a:solidFill>
            </a:endParaRPr>
          </a:p>
          <a:p>
            <a:pPr marL="0" lvl="0" indent="0" algn="l" rtl="0">
              <a:lnSpc>
                <a:spcPct val="115000"/>
              </a:lnSpc>
              <a:spcBef>
                <a:spcPts val="0"/>
              </a:spcBef>
              <a:spcAft>
                <a:spcPts val="0"/>
              </a:spcAft>
              <a:buNone/>
            </a:pPr>
            <a:r>
              <a:rPr lang="en" sz="900" b="1">
                <a:solidFill>
                  <a:srgbClr val="FFFFFF"/>
                </a:solidFill>
              </a:rPr>
              <a:t>Conclusion</a:t>
            </a:r>
            <a:endParaRPr sz="900" b="1">
              <a:solidFill>
                <a:srgbClr val="FFFFFF"/>
              </a:solidFill>
            </a:endParaRPr>
          </a:p>
          <a:p>
            <a:pPr marL="342900" lvl="0" indent="-285750" algn="l" rtl="0">
              <a:lnSpc>
                <a:spcPct val="115000"/>
              </a:lnSpc>
              <a:spcBef>
                <a:spcPts val="0"/>
              </a:spcBef>
              <a:spcAft>
                <a:spcPts val="0"/>
              </a:spcAft>
              <a:buClr>
                <a:srgbClr val="FFFFFF"/>
              </a:buClr>
              <a:buSzPts val="900"/>
              <a:buChar char="-"/>
            </a:pPr>
            <a:r>
              <a:rPr lang="en" sz="900">
                <a:solidFill>
                  <a:srgbClr val="FFFFFF"/>
                </a:solidFill>
              </a:rPr>
              <a:t>It is likely that fire, and to a lesser extent hail, are the two loss perils that could give rise to a severity loss in excess of $3.5m. </a:t>
            </a:r>
            <a:endParaRPr sz="900" b="1">
              <a:solidFill>
                <a:srgbClr val="FFFFFF"/>
              </a:solidFill>
            </a:endParaRPr>
          </a:p>
        </p:txBody>
      </p:sp>
      <p:pic>
        <p:nvPicPr>
          <p:cNvPr id="2" name="Audio 1">
            <a:hlinkClick r:id="" action="ppaction://media"/>
            <a:extLst>
              <a:ext uri="{FF2B5EF4-FFF2-40B4-BE49-F238E27FC236}">
                <a16:creationId xmlns:a16="http://schemas.microsoft.com/office/drawing/2014/main" id="{486ED215-B9C5-4D97-886E-D90CD935CE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p:transition spd="slow" advTm="102145">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1464075" y="1603900"/>
            <a:ext cx="6356100" cy="136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Arial"/>
                <a:ea typeface="Arial"/>
                <a:cs typeface="Arial"/>
                <a:sym typeface="Arial"/>
              </a:rPr>
              <a:t>There is a positive correlation between response times and fire loss severity</a:t>
            </a:r>
            <a:endParaRPr sz="2400">
              <a:solidFill>
                <a:srgbClr val="FFFFFF"/>
              </a:solidFill>
            </a:endParaRPr>
          </a:p>
        </p:txBody>
      </p:sp>
      <p:pic>
        <p:nvPicPr>
          <p:cNvPr id="2" name="Audio 1">
            <a:hlinkClick r:id="" action="ppaction://media"/>
            <a:extLst>
              <a:ext uri="{FF2B5EF4-FFF2-40B4-BE49-F238E27FC236}">
                <a16:creationId xmlns:a16="http://schemas.microsoft.com/office/drawing/2014/main" id="{54F39860-41DF-4D5E-8832-014BDE7BE6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spd="slow" advTm="15369">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2555</Words>
  <Application>Microsoft Office PowerPoint</Application>
  <PresentationFormat>On-screen Show (16:9)</PresentationFormat>
  <Paragraphs>319</Paragraphs>
  <Slides>25</Slides>
  <Notes>25</Notes>
  <HiddenSlides>0</HiddenSlides>
  <MMClips>25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Merriweather</vt:lpstr>
      <vt:lpstr>Roboto</vt:lpstr>
      <vt:lpstr>Paradigm</vt:lpstr>
      <vt:lpstr>GSU Data Visualization Final Project</vt:lpstr>
      <vt:lpstr>Problem Statement</vt:lpstr>
      <vt:lpstr>Contentions </vt:lpstr>
      <vt:lpstr>Data set</vt:lpstr>
      <vt:lpstr>Fire is likely the only type of claim that can give rise to a loss in excess of $3.5m  </vt:lpstr>
      <vt:lpstr>Claims  Composition</vt:lpstr>
      <vt:lpstr>Distribution of Losses  All &amp; By Loss Category</vt:lpstr>
      <vt:lpstr>Statistics Fire Losses</vt:lpstr>
      <vt:lpstr>There is a positive correlation between response times and fire loss severity</vt:lpstr>
      <vt:lpstr>Incurred Loss By Fire Response Times</vt:lpstr>
      <vt:lpstr>Incurred Loss Distribution by Response Times</vt:lpstr>
      <vt:lpstr>Fire Response Times Top 10 Losses</vt:lpstr>
      <vt:lpstr> ABC utilizes the Fire Response Times for risk selection </vt:lpstr>
      <vt:lpstr>Risk Selection Declination Analysis</vt:lpstr>
      <vt:lpstr>Fire Response Times Core Portfolio </vt:lpstr>
      <vt:lpstr>Fire Response Times ABC Portfolio Over Time</vt:lpstr>
      <vt:lpstr>ABC’s Portfolio is better than the overall market in terms of Fire Response Scores  </vt:lpstr>
      <vt:lpstr>Fire Response Times ABC’s Portfolio by Geography</vt:lpstr>
      <vt:lpstr>ABC Policies Identifying geographical clusters (CA)</vt:lpstr>
      <vt:lpstr>ABC Response Times Versus NFIR</vt:lpstr>
      <vt:lpstr>ABC’s portfolio has exhibited a low probability of incurring a severity loss &gt; $3.5m. </vt:lpstr>
      <vt:lpstr>Fitting a Probability Dist. Fire Losses</vt:lpstr>
      <vt:lpstr>Fit Gamma Distr. Likelihood of Severity Loss</vt:lpstr>
      <vt:lpstr>Concluding Remarks</vt:lpstr>
      <vt:lpstr>Concluding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GSU Data Visualization Final Project</dc:title>
  <cp:lastModifiedBy>Chris Cirelli</cp:lastModifiedBy>
  <cp:revision>6</cp:revision>
  <dcterms:modified xsi:type="dcterms:W3CDTF">2020-10-06T20:11:36Z</dcterms:modified>
</cp:coreProperties>
</file>